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 id="2147483683" r:id="rId3"/>
  </p:sldMasterIdLst>
  <p:notesMasterIdLst>
    <p:notesMasterId r:id="rId30"/>
  </p:notesMasterIdLst>
  <p:sldIdLst>
    <p:sldId id="256" r:id="rId4"/>
    <p:sldId id="258" r:id="rId5"/>
    <p:sldId id="259" r:id="rId6"/>
    <p:sldId id="260" r:id="rId7"/>
    <p:sldId id="261" r:id="rId8"/>
    <p:sldId id="262" r:id="rId9"/>
    <p:sldId id="263" r:id="rId10"/>
    <p:sldId id="264" r:id="rId11"/>
    <p:sldId id="265" r:id="rId12"/>
    <p:sldId id="266" r:id="rId13"/>
    <p:sldId id="267" r:id="rId14"/>
    <p:sldId id="272" r:id="rId15"/>
    <p:sldId id="273" r:id="rId16"/>
    <p:sldId id="274" r:id="rId17"/>
    <p:sldId id="275" r:id="rId18"/>
    <p:sldId id="278" r:id="rId19"/>
    <p:sldId id="279" r:id="rId20"/>
    <p:sldId id="280" r:id="rId21"/>
    <p:sldId id="281" r:id="rId22"/>
    <p:sldId id="282" r:id="rId23"/>
    <p:sldId id="283" r:id="rId24"/>
    <p:sldId id="284" r:id="rId25"/>
    <p:sldId id="285" r:id="rId26"/>
    <p:sldId id="286" r:id="rId27"/>
    <p:sldId id="287" r:id="rId28"/>
    <p:sldId id="288" r:id="rId29"/>
  </p:sldIdLst>
  <p:sldSz cx="9144000" cy="5143500" type="screen16x9"/>
  <p:notesSz cx="6858000" cy="9144000"/>
  <p:embeddedFontLst>
    <p:embeddedFont>
      <p:font typeface="Georgia" panose="02040502050405020303" pitchFamily="18" charset="0"/>
      <p:regular r:id="rId31"/>
      <p:bold r:id="rId32"/>
      <p:italic r:id="rId33"/>
      <p:boldItalic r:id="rId34"/>
    </p:embeddedFont>
    <p:embeddedFont>
      <p:font typeface="Calibri" panose="020F0502020204030204" pitchFamily="34" charset="0"/>
      <p:regular r:id="rId35"/>
      <p:bold r:id="rId36"/>
      <p:italic r:id="rId37"/>
      <p:boldItalic r:id="rId38"/>
    </p:embeddedFont>
    <p:embeddedFont>
      <p:font typeface="Book Antiqua" panose="02040602050305030304" pitchFamily="18" charset="0"/>
      <p:regular r:id="rId39"/>
      <p:bold r:id="rId40"/>
      <p:italic r:id="rId41"/>
      <p:boldItalic r:id="rId42"/>
    </p:embeddedFont>
    <p:embeddedFont>
      <p:font typeface="Malgun Gothic" panose="020B0503020000020004" pitchFamily="34" charset="-127"/>
      <p:regular r:id="rId43"/>
      <p:bold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27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9.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6.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41451430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98766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9" name="Google Shape;24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69270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0" name="Google Shape;26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62744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8" name="Google Shape;31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81343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7" name="Google Shape;32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54056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3" name="Google Shape;33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97715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7" name="Google Shape;34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5659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4" name="Google Shape;37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4922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5" name="Google Shape;395;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46014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0" name="Google Shape;410;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78851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9" name="Google Shape;419;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5540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31212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7" name="Google Shape;427;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80591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6" name="Google Shape;436;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30108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3" name="Google Shape;443;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04908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1" name="Google Shape;451;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333969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9" name="Google Shape;459;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22435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6" name="Google Shape;466;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620176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4" name="Google Shape;474;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06350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00901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12955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6" name="Google Shape;20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90525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45806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37212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185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70474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0" name="Google Shape;60;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3" name="Google Shape;63;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64" name="Google Shape;64;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68" name="Google Shape;68;p1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69" name="Google Shape;69;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2" name="Google Shape;72;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75" name="Google Shape;75;p1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76" name="Google Shape;76;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79" name="Google Shape;79;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2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83" name="Google Shape;83;p2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4" name="Google Shape;84;p2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85" name="Google Shape;85;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1" name="Google Shape;91;p2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92" name="Google Shape;92;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제목 및 내용" type="obj">
  <p:cSld name="OBJECT">
    <p:spTree>
      <p:nvGrpSpPr>
        <p:cNvPr id="1" name="Shape 101"/>
        <p:cNvGrpSpPr/>
        <p:nvPr/>
      </p:nvGrpSpPr>
      <p:grpSpPr>
        <a:xfrm>
          <a:off x="0" y="0"/>
          <a:ext cx="0" cy="0"/>
          <a:chOff x="0" y="0"/>
          <a:chExt cx="0" cy="0"/>
        </a:xfrm>
      </p:grpSpPr>
      <p:sp>
        <p:nvSpPr>
          <p:cNvPr id="102" name="Google Shape;102;p26"/>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26"/>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4" name="Google Shape;104;p26"/>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2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2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제목 슬라이드" type="title">
  <p:cSld name="TITLE">
    <p:spTree>
      <p:nvGrpSpPr>
        <p:cNvPr id="1" name="Shape 107"/>
        <p:cNvGrpSpPr/>
        <p:nvPr/>
      </p:nvGrpSpPr>
      <p:grpSpPr>
        <a:xfrm>
          <a:off x="0" y="0"/>
          <a:ext cx="0" cy="0"/>
          <a:chOff x="0" y="0"/>
          <a:chExt cx="0" cy="0"/>
        </a:xfrm>
      </p:grpSpPr>
      <p:sp>
        <p:nvSpPr>
          <p:cNvPr id="108" name="Google Shape;108;p27"/>
          <p:cNvSpPr txBox="1">
            <a:spLocks noGrp="1"/>
          </p:cNvSpPr>
          <p:nvPr>
            <p:ph type="ctrTitle"/>
          </p:nvPr>
        </p:nvSpPr>
        <p:spPr>
          <a:xfrm>
            <a:off x="685800" y="1597819"/>
            <a:ext cx="7772400" cy="11025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27"/>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10" name="Google Shape;110;p2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2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구역 머리글" type="secHead">
  <p:cSld name="SECTION_HEADER">
    <p:spTree>
      <p:nvGrpSpPr>
        <p:cNvPr id="1" name="Shape 113"/>
        <p:cNvGrpSpPr/>
        <p:nvPr/>
      </p:nvGrpSpPr>
      <p:grpSpPr>
        <a:xfrm>
          <a:off x="0" y="0"/>
          <a:ext cx="0" cy="0"/>
          <a:chOff x="0" y="0"/>
          <a:chExt cx="0" cy="0"/>
        </a:xfrm>
      </p:grpSpPr>
      <p:sp>
        <p:nvSpPr>
          <p:cNvPr id="114" name="Google Shape;114;p28"/>
          <p:cNvSpPr txBox="1">
            <a:spLocks noGrp="1"/>
          </p:cNvSpPr>
          <p:nvPr>
            <p:ph type="title"/>
          </p:nvPr>
        </p:nvSpPr>
        <p:spPr>
          <a:xfrm>
            <a:off x="722313" y="3305175"/>
            <a:ext cx="7772400" cy="10215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Malgun Gothic"/>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28"/>
          <p:cNvSpPr txBox="1">
            <a:spLocks noGrp="1"/>
          </p:cNvSpPr>
          <p:nvPr>
            <p:ph type="body" idx="1"/>
          </p:nvPr>
        </p:nvSpPr>
        <p:spPr>
          <a:xfrm>
            <a:off x="722313" y="2180035"/>
            <a:ext cx="7772400" cy="1125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16" name="Google Shape;116;p2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2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2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콘텐츠 2개" type="twoObj">
  <p:cSld name="TWO_OBJECTS">
    <p:spTree>
      <p:nvGrpSpPr>
        <p:cNvPr id="1" name="Shape 119"/>
        <p:cNvGrpSpPr/>
        <p:nvPr/>
      </p:nvGrpSpPr>
      <p:grpSpPr>
        <a:xfrm>
          <a:off x="0" y="0"/>
          <a:ext cx="0" cy="0"/>
          <a:chOff x="0" y="0"/>
          <a:chExt cx="0" cy="0"/>
        </a:xfrm>
      </p:grpSpPr>
      <p:sp>
        <p:nvSpPr>
          <p:cNvPr id="120" name="Google Shape;120;p29"/>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29"/>
          <p:cNvSpPr txBox="1">
            <a:spLocks noGrp="1"/>
          </p:cNvSpPr>
          <p:nvPr>
            <p:ph type="body" idx="1"/>
          </p:nvPr>
        </p:nvSpPr>
        <p:spPr>
          <a:xfrm>
            <a:off x="457200" y="1200150"/>
            <a:ext cx="4038600" cy="33945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22" name="Google Shape;122;p29"/>
          <p:cNvSpPr txBox="1">
            <a:spLocks noGrp="1"/>
          </p:cNvSpPr>
          <p:nvPr>
            <p:ph type="body" idx="2"/>
          </p:nvPr>
        </p:nvSpPr>
        <p:spPr>
          <a:xfrm>
            <a:off x="4648200" y="1200150"/>
            <a:ext cx="4038600" cy="33945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23" name="Google Shape;123;p2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29"/>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2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비교" type="twoTxTwoObj">
  <p:cSld name="TWO_OBJECTS_WITH_TEXT">
    <p:spTree>
      <p:nvGrpSpPr>
        <p:cNvPr id="1" name="Shape 126"/>
        <p:cNvGrpSpPr/>
        <p:nvPr/>
      </p:nvGrpSpPr>
      <p:grpSpPr>
        <a:xfrm>
          <a:off x="0" y="0"/>
          <a:ext cx="0" cy="0"/>
          <a:chOff x="0" y="0"/>
          <a:chExt cx="0" cy="0"/>
        </a:xfrm>
      </p:grpSpPr>
      <p:sp>
        <p:nvSpPr>
          <p:cNvPr id="127" name="Google Shape;127;p30"/>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Malgun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30"/>
          <p:cNvSpPr txBox="1">
            <a:spLocks noGrp="1"/>
          </p:cNvSpPr>
          <p:nvPr>
            <p:ph type="body" idx="1"/>
          </p:nvPr>
        </p:nvSpPr>
        <p:spPr>
          <a:xfrm>
            <a:off x="457200" y="1151335"/>
            <a:ext cx="4040100" cy="4800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29" name="Google Shape;129;p30"/>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30" name="Google Shape;130;p30"/>
          <p:cNvSpPr txBox="1">
            <a:spLocks noGrp="1"/>
          </p:cNvSpPr>
          <p:nvPr>
            <p:ph type="body" idx="3"/>
          </p:nvPr>
        </p:nvSpPr>
        <p:spPr>
          <a:xfrm>
            <a:off x="4645025" y="1151335"/>
            <a:ext cx="4041900" cy="4800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31" name="Google Shape;131;p30"/>
          <p:cNvSpPr txBox="1">
            <a:spLocks noGrp="1"/>
          </p:cNvSpPr>
          <p:nvPr>
            <p:ph type="body" idx="4"/>
          </p:nvPr>
        </p:nvSpPr>
        <p:spPr>
          <a:xfrm>
            <a:off x="4645025" y="1631156"/>
            <a:ext cx="4041900" cy="29634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32" name="Google Shape;132;p30"/>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30"/>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3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제목만" type="titleOnly">
  <p:cSld name="TITLE_ONLY">
    <p:spTree>
      <p:nvGrpSpPr>
        <p:cNvPr id="1" name="Shape 135"/>
        <p:cNvGrpSpPr/>
        <p:nvPr/>
      </p:nvGrpSpPr>
      <p:grpSpPr>
        <a:xfrm>
          <a:off x="0" y="0"/>
          <a:ext cx="0" cy="0"/>
          <a:chOff x="0" y="0"/>
          <a:chExt cx="0" cy="0"/>
        </a:xfrm>
      </p:grpSpPr>
      <p:sp>
        <p:nvSpPr>
          <p:cNvPr id="136" name="Google Shape;136;p31"/>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3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3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3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빈 화면" type="blank">
  <p:cSld name="BLANK">
    <p:spTree>
      <p:nvGrpSpPr>
        <p:cNvPr id="1" name="Shape 140"/>
        <p:cNvGrpSpPr/>
        <p:nvPr/>
      </p:nvGrpSpPr>
      <p:grpSpPr>
        <a:xfrm>
          <a:off x="0" y="0"/>
          <a:ext cx="0" cy="0"/>
          <a:chOff x="0" y="0"/>
          <a:chExt cx="0" cy="0"/>
        </a:xfrm>
      </p:grpSpPr>
      <p:sp>
        <p:nvSpPr>
          <p:cNvPr id="141" name="Google Shape;141;p3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3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3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캡션 있는 콘텐츠" type="objTx">
  <p:cSld name="OBJECT_WITH_CAPTION_TEXT">
    <p:spTree>
      <p:nvGrpSpPr>
        <p:cNvPr id="1" name="Shape 144"/>
        <p:cNvGrpSpPr/>
        <p:nvPr/>
      </p:nvGrpSpPr>
      <p:grpSpPr>
        <a:xfrm>
          <a:off x="0" y="0"/>
          <a:ext cx="0" cy="0"/>
          <a:chOff x="0" y="0"/>
          <a:chExt cx="0" cy="0"/>
        </a:xfrm>
      </p:grpSpPr>
      <p:sp>
        <p:nvSpPr>
          <p:cNvPr id="145" name="Google Shape;145;p33"/>
          <p:cNvSpPr txBox="1">
            <a:spLocks noGrp="1"/>
          </p:cNvSpPr>
          <p:nvPr>
            <p:ph type="title"/>
          </p:nvPr>
        </p:nvSpPr>
        <p:spPr>
          <a:xfrm>
            <a:off x="457200" y="204788"/>
            <a:ext cx="3008400" cy="8715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Malgun Gothic"/>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33"/>
          <p:cNvSpPr txBox="1">
            <a:spLocks noGrp="1"/>
          </p:cNvSpPr>
          <p:nvPr>
            <p:ph type="body" idx="1"/>
          </p:nvPr>
        </p:nvSpPr>
        <p:spPr>
          <a:xfrm>
            <a:off x="3575050" y="204788"/>
            <a:ext cx="5111700" cy="4389600"/>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47" name="Google Shape;147;p33"/>
          <p:cNvSpPr txBox="1">
            <a:spLocks noGrp="1"/>
          </p:cNvSpPr>
          <p:nvPr>
            <p:ph type="body" idx="2"/>
          </p:nvPr>
        </p:nvSpPr>
        <p:spPr>
          <a:xfrm>
            <a:off x="457200" y="1076325"/>
            <a:ext cx="3008400" cy="35184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48" name="Google Shape;148;p3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3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3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캡션 있는 그림" type="picTx">
  <p:cSld name="PICTURE_WITH_CAPTION_TEXT">
    <p:spTree>
      <p:nvGrpSpPr>
        <p:cNvPr id="1" name="Shape 151"/>
        <p:cNvGrpSpPr/>
        <p:nvPr/>
      </p:nvGrpSpPr>
      <p:grpSpPr>
        <a:xfrm>
          <a:off x="0" y="0"/>
          <a:ext cx="0" cy="0"/>
          <a:chOff x="0" y="0"/>
          <a:chExt cx="0" cy="0"/>
        </a:xfrm>
      </p:grpSpPr>
      <p:sp>
        <p:nvSpPr>
          <p:cNvPr id="152" name="Google Shape;152;p34"/>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Malgun Gothic"/>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34"/>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Malgun Gothic"/>
                <a:ea typeface="Malgun Gothic"/>
                <a:cs typeface="Malgun Gothic"/>
                <a:sym typeface="Malgun Gothic"/>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Malgun Gothic"/>
                <a:ea typeface="Malgun Gothic"/>
                <a:cs typeface="Malgun Gothic"/>
                <a:sym typeface="Malgun Gothic"/>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Malgun Gothic"/>
                <a:ea typeface="Malgun Gothic"/>
                <a:cs typeface="Malgun Gothic"/>
                <a:sym typeface="Malgun Gothic"/>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Malgun Gothic"/>
                <a:ea typeface="Malgun Gothic"/>
                <a:cs typeface="Malgun Gothic"/>
                <a:sym typeface="Malgun Gothic"/>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Malgun Gothic"/>
                <a:ea typeface="Malgun Gothic"/>
                <a:cs typeface="Malgun Gothic"/>
                <a:sym typeface="Malgun Gothic"/>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Malgun Gothic"/>
                <a:ea typeface="Malgun Gothic"/>
                <a:cs typeface="Malgun Gothic"/>
                <a:sym typeface="Malgun Gothic"/>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Malgun Gothic"/>
                <a:ea typeface="Malgun Gothic"/>
                <a:cs typeface="Malgun Gothic"/>
                <a:sym typeface="Malgun Gothic"/>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Malgun Gothic"/>
                <a:ea typeface="Malgun Gothic"/>
                <a:cs typeface="Malgun Gothic"/>
                <a:sym typeface="Malgun Gothic"/>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Malgun Gothic"/>
                <a:ea typeface="Malgun Gothic"/>
                <a:cs typeface="Malgun Gothic"/>
                <a:sym typeface="Malgun Gothic"/>
              </a:defRPr>
            </a:lvl9pPr>
          </a:lstStyle>
          <a:p>
            <a:endParaRPr/>
          </a:p>
        </p:txBody>
      </p:sp>
      <p:sp>
        <p:nvSpPr>
          <p:cNvPr id="154" name="Google Shape;154;p34"/>
          <p:cNvSpPr txBox="1">
            <a:spLocks noGrp="1"/>
          </p:cNvSpPr>
          <p:nvPr>
            <p:ph type="body" idx="1"/>
          </p:nvPr>
        </p:nvSpPr>
        <p:spPr>
          <a:xfrm>
            <a:off x="1792288" y="4025503"/>
            <a:ext cx="5486400" cy="6036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55" name="Google Shape;155;p3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3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3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제목 및 세로 텍스트" type="vertTx">
  <p:cSld name="VERTICAL_TEXT">
    <p:spTree>
      <p:nvGrpSpPr>
        <p:cNvPr id="1" name="Shape 158"/>
        <p:cNvGrpSpPr/>
        <p:nvPr/>
      </p:nvGrpSpPr>
      <p:grpSpPr>
        <a:xfrm>
          <a:off x="0" y="0"/>
          <a:ext cx="0" cy="0"/>
          <a:chOff x="0" y="0"/>
          <a:chExt cx="0" cy="0"/>
        </a:xfrm>
      </p:grpSpPr>
      <p:sp>
        <p:nvSpPr>
          <p:cNvPr id="159" name="Google Shape;159;p3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35"/>
          <p:cNvSpPr txBox="1">
            <a:spLocks noGrp="1"/>
          </p:cNvSpPr>
          <p:nvPr>
            <p:ph type="body" idx="1"/>
          </p:nvPr>
        </p:nvSpPr>
        <p:spPr>
          <a:xfrm rot="5400000">
            <a:off x="2874750" y="-1217400"/>
            <a:ext cx="3394500"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1" name="Google Shape;161;p3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3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3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세로 제목 및 텍스트" type="vertTitleAndTx">
  <p:cSld name="VERTICAL_TITLE_AND_VERTICAL_TEXT">
    <p:spTree>
      <p:nvGrpSpPr>
        <p:cNvPr id="1" name="Shape 164"/>
        <p:cNvGrpSpPr/>
        <p:nvPr/>
      </p:nvGrpSpPr>
      <p:grpSpPr>
        <a:xfrm>
          <a:off x="0" y="0"/>
          <a:ext cx="0" cy="0"/>
          <a:chOff x="0" y="0"/>
          <a:chExt cx="0" cy="0"/>
        </a:xfrm>
      </p:grpSpPr>
      <p:sp>
        <p:nvSpPr>
          <p:cNvPr id="165" name="Google Shape;165;p36"/>
          <p:cNvSpPr txBox="1">
            <a:spLocks noGrp="1"/>
          </p:cNvSpPr>
          <p:nvPr>
            <p:ph type="title"/>
          </p:nvPr>
        </p:nvSpPr>
        <p:spPr>
          <a:xfrm rot="5400000">
            <a:off x="5463750" y="1371628"/>
            <a:ext cx="4388700"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36"/>
          <p:cNvSpPr txBox="1">
            <a:spLocks noGrp="1"/>
          </p:cNvSpPr>
          <p:nvPr>
            <p:ph type="body" idx="1"/>
          </p:nvPr>
        </p:nvSpPr>
        <p:spPr>
          <a:xfrm rot="5400000">
            <a:off x="1272750" y="-609572"/>
            <a:ext cx="4388700"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7" name="Google Shape;167;p36"/>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3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3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5"/>
        <p:cNvGrpSpPr/>
        <p:nvPr/>
      </p:nvGrpSpPr>
      <p:grpSpPr>
        <a:xfrm>
          <a:off x="0" y="0"/>
          <a:ext cx="0" cy="0"/>
          <a:chOff x="0" y="0"/>
          <a:chExt cx="0" cy="0"/>
        </a:xfrm>
      </p:grpSpPr>
      <p:sp>
        <p:nvSpPr>
          <p:cNvPr id="96" name="Google Shape;96;p2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Malgun Gothic"/>
              <a:buNone/>
              <a:defRPr sz="4400" b="0" i="0" u="none" strike="noStrike" cap="none">
                <a:solidFill>
                  <a:schemeClr val="dk1"/>
                </a:solidFill>
                <a:latin typeface="Malgun Gothic"/>
                <a:ea typeface="Malgun Gothic"/>
                <a:cs typeface="Malgun Gothic"/>
                <a:sym typeface="Malgun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7" name="Google Shape;97;p25"/>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Malgun Gothic"/>
                <a:ea typeface="Malgun Gothic"/>
                <a:cs typeface="Malgun Gothic"/>
                <a:sym typeface="Malgun Gothic"/>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algun Gothic"/>
                <a:ea typeface="Malgun Gothic"/>
                <a:cs typeface="Malgun Gothic"/>
                <a:sym typeface="Malgun Gothic"/>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algun Gothic"/>
                <a:ea typeface="Malgun Gothic"/>
                <a:cs typeface="Malgun Gothic"/>
                <a:sym typeface="Malgun Gothic"/>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algun Gothic"/>
                <a:ea typeface="Malgun Gothic"/>
                <a:cs typeface="Malgun Gothic"/>
                <a:sym typeface="Malgun Gothic"/>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algun Gothic"/>
                <a:ea typeface="Malgun Gothic"/>
                <a:cs typeface="Malgun Gothic"/>
                <a:sym typeface="Malgun Gothic"/>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algun Gothic"/>
                <a:ea typeface="Malgun Gothic"/>
                <a:cs typeface="Malgun Gothic"/>
                <a:sym typeface="Malgun Gothic"/>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algun Gothic"/>
                <a:ea typeface="Malgun Gothic"/>
                <a:cs typeface="Malgun Gothic"/>
                <a:sym typeface="Malgun Gothic"/>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algun Gothic"/>
                <a:ea typeface="Malgun Gothic"/>
                <a:cs typeface="Malgun Gothic"/>
                <a:sym typeface="Malgun Gothic"/>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algun Gothic"/>
                <a:ea typeface="Malgun Gothic"/>
                <a:cs typeface="Malgun Gothic"/>
                <a:sym typeface="Malgun Gothic"/>
              </a:defRPr>
            </a:lvl9pPr>
          </a:lstStyle>
          <a:p>
            <a:endParaRPr/>
          </a:p>
        </p:txBody>
      </p:sp>
      <p:sp>
        <p:nvSpPr>
          <p:cNvPr id="98" name="Google Shape;98;p2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Malgun Gothic"/>
                <a:ea typeface="Malgun Gothic"/>
                <a:cs typeface="Malgun Gothic"/>
                <a:sym typeface="Malgun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99" name="Google Shape;99;p2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Malgun Gothic"/>
                <a:ea typeface="Malgun Gothic"/>
                <a:cs typeface="Malgun Gothic"/>
                <a:sym typeface="Malgun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100" name="Google Shape;100;p2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algun Gothic"/>
                <a:ea typeface="Malgun Gothic"/>
                <a:cs typeface="Malgun Gothic"/>
                <a:sym typeface="Malgun Gothic"/>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0.gif"/></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4.gif"/></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www.clinlab.info/Urinalysis/Ketone-bodies-in-urine-74"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11700" y="744575"/>
            <a:ext cx="8520600" cy="9780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dk1"/>
              </a:buClr>
              <a:buSzPts val="1100"/>
              <a:buFont typeface="Arial"/>
              <a:buNone/>
            </a:pPr>
            <a:r>
              <a:rPr lang="ru" sz="2000">
                <a:latin typeface="Times New Roman"/>
                <a:ea typeface="Times New Roman"/>
                <a:cs typeface="Times New Roman"/>
                <a:sym typeface="Times New Roman"/>
              </a:rPr>
              <a:t>әл-Фараби атындағы Қазақ Ұлттық университеті</a:t>
            </a:r>
            <a:endParaRPr sz="2000">
              <a:latin typeface="Times New Roman"/>
              <a:ea typeface="Times New Roman"/>
              <a:cs typeface="Times New Roman"/>
              <a:sym typeface="Times New Roman"/>
            </a:endParaRPr>
          </a:p>
          <a:p>
            <a:pPr marL="0" lvl="0" indent="0" algn="ctr" rtl="0">
              <a:lnSpc>
                <a:spcPct val="100000"/>
              </a:lnSpc>
              <a:spcBef>
                <a:spcPts val="0"/>
              </a:spcBef>
              <a:spcAft>
                <a:spcPts val="0"/>
              </a:spcAft>
              <a:buClr>
                <a:schemeClr val="dk1"/>
              </a:buClr>
              <a:buSzPts val="1100"/>
              <a:buFont typeface="Arial"/>
              <a:buNone/>
            </a:pPr>
            <a:r>
              <a:rPr lang="ru" sz="2000">
                <a:latin typeface="Times New Roman"/>
                <a:ea typeface="Times New Roman"/>
                <a:cs typeface="Times New Roman"/>
                <a:sym typeface="Times New Roman"/>
              </a:rPr>
              <a:t>Жоғарғы медицина мектебі</a:t>
            </a:r>
            <a:endParaRPr sz="2000">
              <a:latin typeface="Georgia"/>
              <a:ea typeface="Georgia"/>
              <a:cs typeface="Georgia"/>
              <a:sym typeface="Georgia"/>
            </a:endParaRPr>
          </a:p>
          <a:p>
            <a:pPr marL="0" lvl="0" indent="0" algn="ctr" rtl="0">
              <a:lnSpc>
                <a:spcPct val="100000"/>
              </a:lnSpc>
              <a:spcBef>
                <a:spcPts val="0"/>
              </a:spcBef>
              <a:spcAft>
                <a:spcPts val="0"/>
              </a:spcAft>
              <a:buClr>
                <a:schemeClr val="dk1"/>
              </a:buClr>
              <a:buSzPts val="2800"/>
              <a:buFont typeface="Calibri"/>
              <a:buNone/>
            </a:pPr>
            <a:endParaRPr sz="2200">
              <a:latin typeface="Calibri"/>
              <a:ea typeface="Calibri"/>
              <a:cs typeface="Calibri"/>
              <a:sym typeface="Calibri"/>
            </a:endParaRPr>
          </a:p>
          <a:p>
            <a:pPr marL="0" lvl="0" indent="0" algn="ctr" rtl="0">
              <a:lnSpc>
                <a:spcPct val="100000"/>
              </a:lnSpc>
              <a:spcBef>
                <a:spcPts val="0"/>
              </a:spcBef>
              <a:spcAft>
                <a:spcPts val="0"/>
              </a:spcAft>
              <a:buClr>
                <a:schemeClr val="dk1"/>
              </a:buClr>
              <a:buSzPts val="2800"/>
              <a:buFont typeface="Calibri"/>
              <a:buNone/>
            </a:pPr>
            <a:endParaRPr sz="2200">
              <a:latin typeface="Calibri"/>
              <a:ea typeface="Calibri"/>
              <a:cs typeface="Calibri"/>
              <a:sym typeface="Calibri"/>
            </a:endParaRPr>
          </a:p>
        </p:txBody>
      </p:sp>
      <p:sp>
        <p:nvSpPr>
          <p:cNvPr id="175" name="Google Shape;175;p37"/>
          <p:cNvSpPr txBox="1">
            <a:spLocks noGrp="1"/>
          </p:cNvSpPr>
          <p:nvPr>
            <p:ph type="subTitle" idx="1"/>
          </p:nvPr>
        </p:nvSpPr>
        <p:spPr>
          <a:xfrm>
            <a:off x="311700" y="2300100"/>
            <a:ext cx="8520600" cy="746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ru" sz="3100" b="1">
                <a:solidFill>
                  <a:schemeClr val="dk1"/>
                </a:solidFill>
                <a:highlight>
                  <a:srgbClr val="DDF2F0"/>
                </a:highlight>
              </a:rPr>
              <a:t>Альдегидтер мен Кетондар</a:t>
            </a:r>
            <a:endParaRPr sz="3900" b="1">
              <a:solidFill>
                <a:schemeClr val="dk1"/>
              </a:solidFill>
              <a:highlight>
                <a:schemeClr val="lt1"/>
              </a:highlight>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7"/>
          <p:cNvSpPr txBox="1">
            <a:spLocks noGrp="1"/>
          </p:cNvSpPr>
          <p:nvPr>
            <p:ph type="title"/>
          </p:nvPr>
        </p:nvSpPr>
        <p:spPr>
          <a:xfrm>
            <a:off x="457200" y="146431"/>
            <a:ext cx="82296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Malgun Gothic"/>
              <a:buNone/>
            </a:pPr>
            <a:r>
              <a:rPr lang="ru" sz="3600" b="1">
                <a:latin typeface="Book Antiqua"/>
                <a:ea typeface="Book Antiqua"/>
                <a:cs typeface="Book Antiqua"/>
                <a:sym typeface="Book Antiqua"/>
              </a:rPr>
              <a:t>Альдегидтердің номенклатурасы</a:t>
            </a:r>
            <a:endParaRPr sz="3600" b="1">
              <a:latin typeface="Book Antiqua"/>
              <a:ea typeface="Book Antiqua"/>
              <a:cs typeface="Book Antiqua"/>
              <a:sym typeface="Book Antiqua"/>
            </a:endParaRPr>
          </a:p>
        </p:txBody>
      </p:sp>
      <p:sp>
        <p:nvSpPr>
          <p:cNvPr id="252" name="Google Shape;252;p47"/>
          <p:cNvSpPr txBox="1"/>
          <p:nvPr/>
        </p:nvSpPr>
        <p:spPr>
          <a:xfrm>
            <a:off x="457200" y="1110873"/>
            <a:ext cx="8258100" cy="1920900"/>
          </a:xfrm>
          <a:prstGeom prst="rect">
            <a:avLst/>
          </a:prstGeom>
          <a:noFill/>
          <a:ln>
            <a:noFill/>
          </a:ln>
        </p:spPr>
        <p:txBody>
          <a:bodyPr spcFirstLastPara="1" wrap="square" lIns="91425" tIns="45700" rIns="91425" bIns="45700" anchor="t" anchorCtr="0">
            <a:noAutofit/>
          </a:bodyPr>
          <a:lstStyle/>
          <a:p>
            <a:pPr marL="342900" marR="0" lvl="0" indent="-311150" algn="just" rtl="0">
              <a:lnSpc>
                <a:spcPct val="100000"/>
              </a:lnSpc>
              <a:spcBef>
                <a:spcPts val="0"/>
              </a:spcBef>
              <a:spcAft>
                <a:spcPts val="0"/>
              </a:spcAft>
              <a:buClr>
                <a:schemeClr val="dk1"/>
              </a:buClr>
              <a:buSzPts val="2300"/>
              <a:buFont typeface="Book Antiqua"/>
              <a:buChar char="•"/>
            </a:pPr>
            <a:r>
              <a:rPr lang="ru" sz="2300" b="1" i="0" u="none" strike="noStrike" cap="none">
                <a:solidFill>
                  <a:schemeClr val="dk1"/>
                </a:solidFill>
                <a:latin typeface="Book Antiqua"/>
                <a:ea typeface="Book Antiqua"/>
                <a:cs typeface="Book Antiqua"/>
                <a:sym typeface="Book Antiqua"/>
              </a:rPr>
              <a:t>Ациклді алифаттық альдегидтер альдегидтер тобын қамтитын ең ұзын тізбектің туындылары деп аталады. Оларға </a:t>
            </a:r>
            <a:r>
              <a:rPr lang="ru" sz="2300" b="1" i="1" u="none" strike="noStrike" cap="none">
                <a:solidFill>
                  <a:srgbClr val="FF0000"/>
                </a:solidFill>
                <a:latin typeface="Book Antiqua"/>
                <a:ea typeface="Book Antiqua"/>
                <a:cs typeface="Book Antiqua"/>
                <a:sym typeface="Book Antiqua"/>
              </a:rPr>
              <a:t>–aль деген жұранақ жалғанады</a:t>
            </a:r>
            <a:r>
              <a:rPr lang="ru" sz="2300" b="1" i="0" u="none" strike="noStrike" cap="none">
                <a:solidFill>
                  <a:schemeClr val="dk1"/>
                </a:solidFill>
                <a:latin typeface="Book Antiqua"/>
                <a:ea typeface="Book Antiqua"/>
                <a:cs typeface="Book Antiqua"/>
                <a:sym typeface="Book Antiqua"/>
              </a:rPr>
              <a:t>.</a:t>
            </a:r>
            <a:endParaRPr sz="900" b="0" i="0" u="none" strike="noStrike" cap="none">
              <a:solidFill>
                <a:srgbClr val="000000"/>
              </a:solidFill>
              <a:latin typeface="Book Antiqua"/>
              <a:ea typeface="Book Antiqua"/>
              <a:cs typeface="Book Antiqua"/>
              <a:sym typeface="Book Antiqua"/>
            </a:endParaRPr>
          </a:p>
          <a:p>
            <a:pPr marL="342900" marR="0" lvl="0" indent="-311150" algn="just" rtl="0">
              <a:lnSpc>
                <a:spcPct val="100000"/>
              </a:lnSpc>
              <a:spcBef>
                <a:spcPts val="560"/>
              </a:spcBef>
              <a:spcAft>
                <a:spcPts val="0"/>
              </a:spcAft>
              <a:buClr>
                <a:schemeClr val="dk1"/>
              </a:buClr>
              <a:buSzPts val="2300"/>
              <a:buFont typeface="Book Antiqua"/>
              <a:buChar char="•"/>
            </a:pPr>
            <a:r>
              <a:rPr lang="ru" sz="2300" b="1" i="0" u="none" strike="noStrike" cap="none">
                <a:solidFill>
                  <a:schemeClr val="dk1"/>
                </a:solidFill>
                <a:latin typeface="Book Antiqua"/>
                <a:ea typeface="Book Antiqua"/>
                <a:cs typeface="Book Antiqua"/>
                <a:sym typeface="Book Antiqua"/>
              </a:rPr>
              <a:t>-CHO сақинаға жалғанса, </a:t>
            </a:r>
            <a:r>
              <a:rPr lang="ru" sz="2300" b="1" i="0" u="none" strike="noStrike" cap="none">
                <a:solidFill>
                  <a:srgbClr val="FF0000"/>
                </a:solidFill>
                <a:latin typeface="Book Antiqua"/>
                <a:ea typeface="Book Antiqua"/>
                <a:cs typeface="Book Antiqua"/>
                <a:sym typeface="Book Antiqua"/>
              </a:rPr>
              <a:t>карбальдегид деп қолданады. </a:t>
            </a:r>
            <a:endParaRPr sz="2300" b="1" i="0" u="none" strike="noStrike" cap="none">
              <a:solidFill>
                <a:schemeClr val="dk1"/>
              </a:solidFill>
              <a:latin typeface="Book Antiqua"/>
              <a:ea typeface="Book Antiqua"/>
              <a:cs typeface="Book Antiqua"/>
              <a:sym typeface="Book Antiqua"/>
            </a:endParaRPr>
          </a:p>
        </p:txBody>
      </p:sp>
      <p:pic>
        <p:nvPicPr>
          <p:cNvPr id="253" name="Google Shape;253;p47"/>
          <p:cNvPicPr preferRelativeResize="0"/>
          <p:nvPr/>
        </p:nvPicPr>
        <p:blipFill rotWithShape="1">
          <a:blip r:embed="rId3">
            <a:alphaModFix/>
          </a:blip>
          <a:srcRect/>
          <a:stretch/>
        </p:blipFill>
        <p:spPr>
          <a:xfrm>
            <a:off x="381000" y="3273054"/>
            <a:ext cx="8628050" cy="739371"/>
          </a:xfrm>
          <a:prstGeom prst="rect">
            <a:avLst/>
          </a:prstGeom>
          <a:noFill/>
          <a:ln>
            <a:noFill/>
          </a:ln>
        </p:spPr>
      </p:pic>
      <p:sp>
        <p:nvSpPr>
          <p:cNvPr id="254" name="Google Shape;254;p47"/>
          <p:cNvSpPr/>
          <p:nvPr/>
        </p:nvSpPr>
        <p:spPr>
          <a:xfrm>
            <a:off x="196175" y="4368425"/>
            <a:ext cx="1814100" cy="270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ru" sz="1500" b="1" i="0" u="none" strike="noStrike" cap="none">
                <a:solidFill>
                  <a:schemeClr val="dk1"/>
                </a:solidFill>
                <a:latin typeface="Book Antiqua"/>
                <a:ea typeface="Book Antiqua"/>
                <a:cs typeface="Book Antiqua"/>
                <a:sym typeface="Book Antiqua"/>
              </a:rPr>
              <a:t>метаналь</a:t>
            </a:r>
            <a:endParaRPr sz="1500" b="1" i="0" u="none" strike="noStrike" cap="none">
              <a:solidFill>
                <a:schemeClr val="dk1"/>
              </a:solidFill>
              <a:latin typeface="Book Antiqua"/>
              <a:ea typeface="Book Antiqua"/>
              <a:cs typeface="Book Antiqua"/>
              <a:sym typeface="Book Antiqua"/>
            </a:endParaRPr>
          </a:p>
          <a:p>
            <a:pPr marL="0" marR="0" lvl="0" indent="0" algn="ctr" rtl="0">
              <a:lnSpc>
                <a:spcPct val="100000"/>
              </a:lnSpc>
              <a:spcBef>
                <a:spcPts val="0"/>
              </a:spcBef>
              <a:spcAft>
                <a:spcPts val="0"/>
              </a:spcAft>
              <a:buClr>
                <a:srgbClr val="000000"/>
              </a:buClr>
              <a:buSzPts val="1500"/>
              <a:buFont typeface="Arial"/>
              <a:buNone/>
            </a:pPr>
            <a:r>
              <a:rPr lang="ru" sz="1500" b="1" i="0" u="none" strike="noStrike" cap="none">
                <a:solidFill>
                  <a:schemeClr val="dk1"/>
                </a:solidFill>
                <a:latin typeface="Book Antiqua"/>
                <a:ea typeface="Book Antiqua"/>
                <a:cs typeface="Book Antiqua"/>
                <a:sym typeface="Book Antiqua"/>
              </a:rPr>
              <a:t>(формальдегид)</a:t>
            </a:r>
            <a:endParaRPr sz="1500" b="1" i="0" u="none" strike="noStrike" cap="none">
              <a:solidFill>
                <a:srgbClr val="000000"/>
              </a:solidFill>
              <a:latin typeface="Book Antiqua"/>
              <a:ea typeface="Book Antiqua"/>
              <a:cs typeface="Book Antiqua"/>
              <a:sym typeface="Book Antiqua"/>
            </a:endParaRPr>
          </a:p>
        </p:txBody>
      </p:sp>
      <p:sp>
        <p:nvSpPr>
          <p:cNvPr id="255" name="Google Shape;255;p47"/>
          <p:cNvSpPr/>
          <p:nvPr/>
        </p:nvSpPr>
        <p:spPr>
          <a:xfrm>
            <a:off x="2414600" y="4216025"/>
            <a:ext cx="1663200" cy="498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ru" sz="1500" b="1" i="0" u="none" strike="noStrike" cap="none">
                <a:solidFill>
                  <a:schemeClr val="dk1"/>
                </a:solidFill>
                <a:latin typeface="Book Antiqua"/>
                <a:ea typeface="Book Antiqua"/>
                <a:cs typeface="Book Antiqua"/>
                <a:sym typeface="Book Antiqua"/>
              </a:rPr>
              <a:t>этаналь</a:t>
            </a:r>
            <a:endParaRPr sz="1500" b="1" i="0" u="none" strike="noStrike" cap="none">
              <a:solidFill>
                <a:srgbClr val="000000"/>
              </a:solidFill>
              <a:latin typeface="Book Antiqua"/>
              <a:ea typeface="Book Antiqua"/>
              <a:cs typeface="Book Antiqua"/>
              <a:sym typeface="Book Antiqua"/>
            </a:endParaRPr>
          </a:p>
          <a:p>
            <a:pPr marL="0" marR="0" lvl="0" indent="0" algn="ctr" rtl="0">
              <a:lnSpc>
                <a:spcPct val="100000"/>
              </a:lnSpc>
              <a:spcBef>
                <a:spcPts val="0"/>
              </a:spcBef>
              <a:spcAft>
                <a:spcPts val="0"/>
              </a:spcAft>
              <a:buClr>
                <a:srgbClr val="000000"/>
              </a:buClr>
              <a:buSzPts val="1500"/>
              <a:buFont typeface="Arial"/>
              <a:buNone/>
            </a:pPr>
            <a:r>
              <a:rPr lang="ru" sz="1500" b="1" i="0" u="none" strike="noStrike" cap="none">
                <a:solidFill>
                  <a:schemeClr val="dk1"/>
                </a:solidFill>
                <a:latin typeface="Book Antiqua"/>
                <a:ea typeface="Book Antiqua"/>
                <a:cs typeface="Book Antiqua"/>
                <a:sym typeface="Book Antiqua"/>
              </a:rPr>
              <a:t>(ацетальдегид)</a:t>
            </a:r>
            <a:endParaRPr sz="1500" b="1" i="0" u="none" strike="noStrike" cap="none">
              <a:solidFill>
                <a:srgbClr val="000000"/>
              </a:solidFill>
              <a:latin typeface="Book Antiqua"/>
              <a:ea typeface="Book Antiqua"/>
              <a:cs typeface="Book Antiqua"/>
              <a:sym typeface="Book Antiqua"/>
            </a:endParaRPr>
          </a:p>
        </p:txBody>
      </p:sp>
      <p:sp>
        <p:nvSpPr>
          <p:cNvPr id="256" name="Google Shape;256;p47"/>
          <p:cNvSpPr/>
          <p:nvPr/>
        </p:nvSpPr>
        <p:spPr>
          <a:xfrm>
            <a:off x="4306201" y="4368425"/>
            <a:ext cx="2149800" cy="270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ru" sz="1500" b="1" i="0" u="none" strike="noStrike" cap="none">
                <a:solidFill>
                  <a:schemeClr val="dk1"/>
                </a:solidFill>
                <a:latin typeface="Book Antiqua"/>
                <a:ea typeface="Book Antiqua"/>
                <a:cs typeface="Book Antiqua"/>
                <a:sym typeface="Book Antiqua"/>
              </a:rPr>
              <a:t>пропаналь</a:t>
            </a:r>
            <a:endParaRPr sz="1500" b="1" i="0" u="none" strike="noStrike" cap="none">
              <a:solidFill>
                <a:schemeClr val="dk1"/>
              </a:solidFill>
              <a:latin typeface="Book Antiqua"/>
              <a:ea typeface="Book Antiqua"/>
              <a:cs typeface="Book Antiqua"/>
              <a:sym typeface="Book Antiqua"/>
            </a:endParaRPr>
          </a:p>
          <a:p>
            <a:pPr marL="0" marR="0" lvl="0" indent="0" algn="ctr" rtl="0">
              <a:lnSpc>
                <a:spcPct val="100000"/>
              </a:lnSpc>
              <a:spcBef>
                <a:spcPts val="0"/>
              </a:spcBef>
              <a:spcAft>
                <a:spcPts val="0"/>
              </a:spcAft>
              <a:buClr>
                <a:srgbClr val="000000"/>
              </a:buClr>
              <a:buSzPts val="1500"/>
              <a:buFont typeface="Arial"/>
              <a:buNone/>
            </a:pPr>
            <a:r>
              <a:rPr lang="ru" sz="1500" b="1" i="0" u="none" strike="noStrike" cap="none">
                <a:solidFill>
                  <a:schemeClr val="dk1"/>
                </a:solidFill>
                <a:latin typeface="Book Antiqua"/>
                <a:ea typeface="Book Antiqua"/>
                <a:cs typeface="Book Antiqua"/>
                <a:sym typeface="Book Antiqua"/>
              </a:rPr>
              <a:t>(пропион альдегиді)</a:t>
            </a:r>
            <a:endParaRPr sz="1500" b="1" i="0" u="none" strike="noStrike" cap="none">
              <a:solidFill>
                <a:srgbClr val="000000"/>
              </a:solidFill>
              <a:latin typeface="Book Antiqua"/>
              <a:ea typeface="Book Antiqua"/>
              <a:cs typeface="Book Antiqua"/>
              <a:sym typeface="Book Antiqua"/>
            </a:endParaRPr>
          </a:p>
        </p:txBody>
      </p:sp>
      <p:sp>
        <p:nvSpPr>
          <p:cNvPr id="257" name="Google Shape;257;p47"/>
          <p:cNvSpPr/>
          <p:nvPr/>
        </p:nvSpPr>
        <p:spPr>
          <a:xfrm>
            <a:off x="6983350" y="4423175"/>
            <a:ext cx="1814100" cy="215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ru" sz="1500" b="1" i="0" u="none" strike="noStrike" cap="none">
                <a:solidFill>
                  <a:schemeClr val="dk1"/>
                </a:solidFill>
                <a:latin typeface="Book Antiqua"/>
                <a:ea typeface="Book Antiqua"/>
                <a:cs typeface="Book Antiqua"/>
                <a:sym typeface="Book Antiqua"/>
              </a:rPr>
              <a:t>бутаналь</a:t>
            </a:r>
            <a:endParaRPr sz="1500" b="1" i="0" u="none" strike="noStrike" cap="none">
              <a:solidFill>
                <a:schemeClr val="dk1"/>
              </a:solidFill>
              <a:latin typeface="Book Antiqua"/>
              <a:ea typeface="Book Antiqua"/>
              <a:cs typeface="Book Antiqua"/>
              <a:sym typeface="Book Antiqua"/>
            </a:endParaRPr>
          </a:p>
          <a:p>
            <a:pPr marL="0" marR="0" lvl="0" indent="0" algn="ctr" rtl="0">
              <a:lnSpc>
                <a:spcPct val="100000"/>
              </a:lnSpc>
              <a:spcBef>
                <a:spcPts val="0"/>
              </a:spcBef>
              <a:spcAft>
                <a:spcPts val="0"/>
              </a:spcAft>
              <a:buClr>
                <a:srgbClr val="000000"/>
              </a:buClr>
              <a:buSzPts val="1500"/>
              <a:buFont typeface="Arial"/>
              <a:buNone/>
            </a:pPr>
            <a:r>
              <a:rPr lang="ru" sz="1500" b="1" i="0" u="none" strike="noStrike" cap="none">
                <a:solidFill>
                  <a:schemeClr val="dk1"/>
                </a:solidFill>
                <a:latin typeface="Book Antiqua"/>
                <a:ea typeface="Book Antiqua"/>
                <a:cs typeface="Book Antiqua"/>
                <a:sym typeface="Book Antiqua"/>
              </a:rPr>
              <a:t>н-бутеральдегид</a:t>
            </a:r>
            <a:endParaRPr sz="1500" b="1" i="0" u="none" strike="noStrike" cap="none">
              <a:solidFill>
                <a:schemeClr val="dk1"/>
              </a:solidFill>
              <a:latin typeface="Book Antiqua"/>
              <a:ea typeface="Book Antiqua"/>
              <a:cs typeface="Book Antiqua"/>
              <a:sym typeface="Book Antiqu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8"/>
          <p:cNvSpPr txBox="1">
            <a:spLocks noGrp="1"/>
          </p:cNvSpPr>
          <p:nvPr>
            <p:ph type="title"/>
          </p:nvPr>
        </p:nvSpPr>
        <p:spPr>
          <a:xfrm>
            <a:off x="457200" y="77151"/>
            <a:ext cx="8229600" cy="675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Malgun Gothic"/>
              <a:buNone/>
            </a:pPr>
            <a:r>
              <a:rPr lang="ru" sz="3000" b="1">
                <a:latin typeface="Book Antiqua"/>
                <a:ea typeface="Book Antiqua"/>
                <a:cs typeface="Book Antiqua"/>
                <a:sym typeface="Book Antiqua"/>
              </a:rPr>
              <a:t>Кетондардың номенклатурасы</a:t>
            </a:r>
            <a:endParaRPr sz="3000" b="1">
              <a:latin typeface="Book Antiqua"/>
              <a:ea typeface="Book Antiqua"/>
              <a:cs typeface="Book Antiqua"/>
              <a:sym typeface="Book Antiqua"/>
            </a:endParaRPr>
          </a:p>
        </p:txBody>
      </p:sp>
      <p:pic>
        <p:nvPicPr>
          <p:cNvPr id="263" name="Google Shape;263;p48"/>
          <p:cNvPicPr preferRelativeResize="0"/>
          <p:nvPr/>
        </p:nvPicPr>
        <p:blipFill rotWithShape="1">
          <a:blip r:embed="rId3">
            <a:alphaModFix/>
          </a:blip>
          <a:srcRect/>
          <a:stretch/>
        </p:blipFill>
        <p:spPr>
          <a:xfrm>
            <a:off x="333250" y="1864025"/>
            <a:ext cx="8556700" cy="2805275"/>
          </a:xfrm>
          <a:prstGeom prst="rect">
            <a:avLst/>
          </a:prstGeom>
          <a:noFill/>
          <a:ln>
            <a:noFill/>
          </a:ln>
        </p:spPr>
      </p:pic>
      <p:sp>
        <p:nvSpPr>
          <p:cNvPr id="264" name="Google Shape;264;p48"/>
          <p:cNvSpPr txBox="1"/>
          <p:nvPr/>
        </p:nvSpPr>
        <p:spPr>
          <a:xfrm>
            <a:off x="125500" y="752150"/>
            <a:ext cx="8870100" cy="10116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ru" sz="2400" b="0" i="0" u="none" strike="noStrike" cap="none">
                <a:solidFill>
                  <a:schemeClr val="dk1"/>
                </a:solidFill>
                <a:latin typeface="Book Antiqua"/>
                <a:ea typeface="Book Antiqua"/>
                <a:cs typeface="Book Antiqua"/>
                <a:sym typeface="Book Antiqua"/>
              </a:rPr>
              <a:t>Кетондар IUPAC номенклатурасымен негізгі атауларына </a:t>
            </a:r>
            <a:r>
              <a:rPr lang="ru" sz="2400" b="1" i="1" u="none" strike="noStrike" cap="none">
                <a:solidFill>
                  <a:srgbClr val="FF0000"/>
                </a:solidFill>
                <a:latin typeface="Book Antiqua"/>
                <a:ea typeface="Book Antiqua"/>
                <a:cs typeface="Book Antiqua"/>
                <a:sym typeface="Book Antiqua"/>
              </a:rPr>
              <a:t>-он</a:t>
            </a:r>
            <a:r>
              <a:rPr lang="ru" sz="2400" b="0" i="0" u="none" strike="noStrike" cap="none">
                <a:solidFill>
                  <a:schemeClr val="dk1"/>
                </a:solidFill>
                <a:latin typeface="Book Antiqua"/>
                <a:ea typeface="Book Antiqua"/>
                <a:cs typeface="Book Antiqua"/>
                <a:sym typeface="Book Antiqua"/>
              </a:rPr>
              <a:t> деген жұрнақ жалғанады. </a:t>
            </a:r>
            <a:endParaRPr sz="2400" b="1" i="0" u="none" strike="noStrike" cap="none">
              <a:solidFill>
                <a:srgbClr val="FF0000"/>
              </a:solidFill>
              <a:latin typeface="Book Antiqua"/>
              <a:ea typeface="Book Antiqua"/>
              <a:cs typeface="Book Antiqua"/>
              <a:sym typeface="Book Antiqua"/>
            </a:endParaRPr>
          </a:p>
        </p:txBody>
      </p:sp>
      <p:sp>
        <p:nvSpPr>
          <p:cNvPr id="265" name="Google Shape;265;p48"/>
          <p:cNvSpPr/>
          <p:nvPr/>
        </p:nvSpPr>
        <p:spPr>
          <a:xfrm>
            <a:off x="531575" y="4798225"/>
            <a:ext cx="1707000" cy="216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ru" sz="1500" b="1" i="0" u="none" strike="noStrike" cap="none">
                <a:solidFill>
                  <a:srgbClr val="000000"/>
                </a:solidFill>
                <a:latin typeface="Malgun Gothic"/>
                <a:ea typeface="Malgun Gothic"/>
                <a:cs typeface="Malgun Gothic"/>
                <a:sym typeface="Malgun Gothic"/>
              </a:rPr>
              <a:t>циклогексанон</a:t>
            </a:r>
            <a:endParaRPr sz="1700" b="1" i="0" u="none" strike="noStrike" cap="none">
              <a:solidFill>
                <a:srgbClr val="000000"/>
              </a:solidFill>
              <a:latin typeface="Arial"/>
              <a:ea typeface="Arial"/>
              <a:cs typeface="Arial"/>
              <a:sym typeface="Arial"/>
            </a:endParaRPr>
          </a:p>
        </p:txBody>
      </p:sp>
      <p:sp>
        <p:nvSpPr>
          <p:cNvPr id="266" name="Google Shape;266;p48"/>
          <p:cNvSpPr/>
          <p:nvPr/>
        </p:nvSpPr>
        <p:spPr>
          <a:xfrm>
            <a:off x="2674925" y="4798226"/>
            <a:ext cx="2499300" cy="216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ru" sz="1500" b="1" i="0" u="none" strike="noStrike" cap="none">
                <a:solidFill>
                  <a:srgbClr val="000000"/>
                </a:solidFill>
                <a:latin typeface="Malgun Gothic"/>
                <a:ea typeface="Malgun Gothic"/>
                <a:cs typeface="Malgun Gothic"/>
                <a:sym typeface="Malgun Gothic"/>
              </a:rPr>
              <a:t>2-метил циклопентанон</a:t>
            </a:r>
            <a:endParaRPr sz="1700" b="1" i="0" u="none" strike="noStrike" cap="none">
              <a:solidFill>
                <a:srgbClr val="000000"/>
              </a:solidFill>
              <a:latin typeface="Arial"/>
              <a:ea typeface="Arial"/>
              <a:cs typeface="Arial"/>
              <a:sym typeface="Arial"/>
            </a:endParaRPr>
          </a:p>
        </p:txBody>
      </p:sp>
      <p:sp>
        <p:nvSpPr>
          <p:cNvPr id="267" name="Google Shape;267;p48"/>
          <p:cNvSpPr/>
          <p:nvPr/>
        </p:nvSpPr>
        <p:spPr>
          <a:xfrm>
            <a:off x="5965800" y="4722025"/>
            <a:ext cx="2232600" cy="378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ru" sz="1400" b="1" i="0" u="none" strike="noStrike" cap="none">
                <a:solidFill>
                  <a:srgbClr val="000000"/>
                </a:solidFill>
                <a:latin typeface="Malgun Gothic"/>
                <a:ea typeface="Malgun Gothic"/>
                <a:cs typeface="Malgun Gothic"/>
                <a:sym typeface="Malgun Gothic"/>
              </a:rPr>
              <a:t>3-бутен-2-он</a:t>
            </a:r>
            <a:endParaRPr sz="16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ru" sz="1400" b="1" i="0" u="none" strike="noStrike" cap="none">
                <a:solidFill>
                  <a:srgbClr val="000000"/>
                </a:solidFill>
                <a:latin typeface="Malgun Gothic"/>
                <a:ea typeface="Malgun Gothic"/>
                <a:cs typeface="Malgun Gothic"/>
                <a:sym typeface="Malgun Gothic"/>
              </a:rPr>
              <a:t>(метил-винил кетон)</a:t>
            </a:r>
            <a:endParaRPr sz="1600" b="1" i="0" u="none" strike="noStrike" cap="none">
              <a:solidFill>
                <a:srgbClr val="000000"/>
              </a:solidFill>
              <a:latin typeface="Arial"/>
              <a:ea typeface="Arial"/>
              <a:cs typeface="Arial"/>
              <a:sym typeface="Arial"/>
            </a:endParaRPr>
          </a:p>
        </p:txBody>
      </p:sp>
      <p:sp>
        <p:nvSpPr>
          <p:cNvPr id="268" name="Google Shape;268;p48"/>
          <p:cNvSpPr/>
          <p:nvPr/>
        </p:nvSpPr>
        <p:spPr>
          <a:xfrm>
            <a:off x="409975" y="2666425"/>
            <a:ext cx="1833300" cy="473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ru" sz="1400" b="1" i="0" u="none" strike="noStrike" cap="none">
                <a:solidFill>
                  <a:srgbClr val="000000"/>
                </a:solidFill>
                <a:latin typeface="Malgun Gothic"/>
                <a:ea typeface="Malgun Gothic"/>
                <a:cs typeface="Malgun Gothic"/>
                <a:sym typeface="Malgun Gothic"/>
              </a:rPr>
              <a:t>пропанон,</a:t>
            </a:r>
            <a:endParaRPr sz="1400" b="1" i="0" u="none" strike="noStrike" cap="none">
              <a:solidFill>
                <a:srgbClr val="000000"/>
              </a:solidFill>
              <a:latin typeface="Malgun Gothic"/>
              <a:ea typeface="Malgun Gothic"/>
              <a:cs typeface="Malgun Gothic"/>
              <a:sym typeface="Malgun Gothic"/>
            </a:endParaRPr>
          </a:p>
          <a:p>
            <a:pPr marL="0" marR="0" lvl="0" indent="0" algn="ctr" rtl="0">
              <a:lnSpc>
                <a:spcPct val="100000"/>
              </a:lnSpc>
              <a:spcBef>
                <a:spcPts val="0"/>
              </a:spcBef>
              <a:spcAft>
                <a:spcPts val="0"/>
              </a:spcAft>
              <a:buClr>
                <a:srgbClr val="000000"/>
              </a:buClr>
              <a:buSzPts val="1400"/>
              <a:buFont typeface="Arial"/>
              <a:buNone/>
            </a:pPr>
            <a:r>
              <a:rPr lang="ru" sz="1400" b="1" i="0" u="none" strike="noStrike" cap="none">
                <a:solidFill>
                  <a:srgbClr val="000000"/>
                </a:solidFill>
                <a:latin typeface="Malgun Gothic"/>
                <a:ea typeface="Malgun Gothic"/>
                <a:cs typeface="Malgun Gothic"/>
                <a:sym typeface="Malgun Gothic"/>
              </a:rPr>
              <a:t>диметилкетон</a:t>
            </a:r>
            <a:endParaRPr sz="1400" b="1" i="0" u="none" strike="noStrike" cap="none">
              <a:solidFill>
                <a:srgbClr val="000000"/>
              </a:solidFill>
              <a:latin typeface="Malgun Gothic"/>
              <a:ea typeface="Malgun Gothic"/>
              <a:cs typeface="Malgun Gothic"/>
              <a:sym typeface="Malgun Gothic"/>
            </a:endParaRPr>
          </a:p>
          <a:p>
            <a:pPr marL="0" marR="0" lvl="0" indent="0" algn="ctr" rtl="0">
              <a:lnSpc>
                <a:spcPct val="100000"/>
              </a:lnSpc>
              <a:spcBef>
                <a:spcPts val="0"/>
              </a:spcBef>
              <a:spcAft>
                <a:spcPts val="0"/>
              </a:spcAft>
              <a:buClr>
                <a:srgbClr val="000000"/>
              </a:buClr>
              <a:buSzPts val="1400"/>
              <a:buFont typeface="Arial"/>
              <a:buNone/>
            </a:pPr>
            <a:r>
              <a:rPr lang="ru" sz="1400" b="1" i="0" u="none" strike="noStrike" cap="none">
                <a:solidFill>
                  <a:srgbClr val="000000"/>
                </a:solidFill>
                <a:latin typeface="Malgun Gothic"/>
                <a:ea typeface="Malgun Gothic"/>
                <a:cs typeface="Malgun Gothic"/>
                <a:sym typeface="Malgun Gothic"/>
              </a:rPr>
              <a:t>(ацетон)</a:t>
            </a:r>
            <a:endParaRPr sz="1600" b="1" i="0" u="none" strike="noStrike" cap="none">
              <a:solidFill>
                <a:srgbClr val="000000"/>
              </a:solidFill>
              <a:latin typeface="Arial"/>
              <a:ea typeface="Arial"/>
              <a:cs typeface="Arial"/>
              <a:sym typeface="Arial"/>
            </a:endParaRPr>
          </a:p>
        </p:txBody>
      </p:sp>
      <p:sp>
        <p:nvSpPr>
          <p:cNvPr id="269" name="Google Shape;269;p48"/>
          <p:cNvSpPr/>
          <p:nvPr/>
        </p:nvSpPr>
        <p:spPr>
          <a:xfrm>
            <a:off x="2746350" y="2640526"/>
            <a:ext cx="2232600" cy="473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ru" sz="1400" b="1" i="0" u="none" strike="noStrike" cap="none">
                <a:solidFill>
                  <a:srgbClr val="000000"/>
                </a:solidFill>
                <a:latin typeface="Malgun Gothic"/>
                <a:ea typeface="Malgun Gothic"/>
                <a:cs typeface="Malgun Gothic"/>
                <a:sym typeface="Malgun Gothic"/>
              </a:rPr>
              <a:t>2-бутанон</a:t>
            </a:r>
            <a:endParaRPr sz="16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ru" sz="1400" b="1" i="0" u="none" strike="noStrike" cap="none">
                <a:solidFill>
                  <a:srgbClr val="000000"/>
                </a:solidFill>
                <a:latin typeface="Malgun Gothic"/>
                <a:ea typeface="Malgun Gothic"/>
                <a:cs typeface="Malgun Gothic"/>
                <a:sym typeface="Malgun Gothic"/>
              </a:rPr>
              <a:t>(метил этил кетон)</a:t>
            </a:r>
            <a:endParaRPr sz="1600" b="1" i="0" u="none" strike="noStrike" cap="none">
              <a:solidFill>
                <a:srgbClr val="000000"/>
              </a:solidFill>
              <a:latin typeface="Arial"/>
              <a:ea typeface="Arial"/>
              <a:cs typeface="Arial"/>
              <a:sym typeface="Arial"/>
            </a:endParaRPr>
          </a:p>
        </p:txBody>
      </p:sp>
      <p:sp>
        <p:nvSpPr>
          <p:cNvPr id="270" name="Google Shape;270;p48"/>
          <p:cNvSpPr/>
          <p:nvPr/>
        </p:nvSpPr>
        <p:spPr>
          <a:xfrm>
            <a:off x="6257901" y="2716724"/>
            <a:ext cx="1943100" cy="540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ru" sz="1400" b="1" i="0" u="none" strike="noStrike" cap="none">
                <a:solidFill>
                  <a:srgbClr val="000000"/>
                </a:solidFill>
                <a:latin typeface="Malgun Gothic"/>
                <a:ea typeface="Malgun Gothic"/>
                <a:cs typeface="Malgun Gothic"/>
                <a:sym typeface="Malgun Gothic"/>
              </a:rPr>
              <a:t>3-пентанон</a:t>
            </a:r>
            <a:endParaRPr sz="16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ru" sz="1400" b="1" i="0" u="none" strike="noStrike" cap="none">
                <a:solidFill>
                  <a:srgbClr val="000000"/>
                </a:solidFill>
                <a:latin typeface="Malgun Gothic"/>
                <a:ea typeface="Malgun Gothic"/>
                <a:cs typeface="Malgun Gothic"/>
                <a:sym typeface="Malgun Gothic"/>
              </a:rPr>
              <a:t>(диэтил кетон)</a:t>
            </a:r>
            <a:endParaRPr sz="1600" b="1"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53"/>
          <p:cNvSpPr txBox="1">
            <a:spLocks noGrp="1"/>
          </p:cNvSpPr>
          <p:nvPr>
            <p:ph type="title"/>
          </p:nvPr>
        </p:nvSpPr>
        <p:spPr>
          <a:xfrm>
            <a:off x="401300" y="105095"/>
            <a:ext cx="82296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100"/>
              <a:buFont typeface="Arial"/>
              <a:buNone/>
            </a:pPr>
            <a:r>
              <a:rPr lang="ru" sz="3000" b="1">
                <a:latin typeface="Book Antiqua"/>
                <a:ea typeface="Book Antiqua"/>
                <a:cs typeface="Book Antiqua"/>
                <a:sym typeface="Book Antiqua"/>
              </a:rPr>
              <a:t>Альдегидтер мен кетондардың алынуы</a:t>
            </a:r>
            <a:endParaRPr sz="3000" b="1">
              <a:latin typeface="Book Antiqua"/>
              <a:ea typeface="Book Antiqua"/>
              <a:cs typeface="Book Antiqua"/>
              <a:sym typeface="Book Antiqua"/>
            </a:endParaRPr>
          </a:p>
        </p:txBody>
      </p:sp>
      <p:sp>
        <p:nvSpPr>
          <p:cNvPr id="321" name="Google Shape;321;p53"/>
          <p:cNvSpPr txBox="1"/>
          <p:nvPr/>
        </p:nvSpPr>
        <p:spPr>
          <a:xfrm>
            <a:off x="329150" y="1111683"/>
            <a:ext cx="8258100" cy="1929000"/>
          </a:xfrm>
          <a:prstGeom prst="rect">
            <a:avLst/>
          </a:prstGeom>
          <a:noFill/>
          <a:ln>
            <a:noFill/>
          </a:ln>
        </p:spPr>
        <p:txBody>
          <a:bodyPr spcFirstLastPara="1" wrap="square" lIns="91425" tIns="45700" rIns="91425" bIns="45700" anchor="t" anchorCtr="0">
            <a:noAutofit/>
          </a:bodyPr>
          <a:lstStyle/>
          <a:p>
            <a:pPr marL="342900" marR="0" lvl="0" indent="-317500" algn="just" rtl="0">
              <a:lnSpc>
                <a:spcPct val="100000"/>
              </a:lnSpc>
              <a:spcBef>
                <a:spcPts val="0"/>
              </a:spcBef>
              <a:spcAft>
                <a:spcPts val="0"/>
              </a:spcAft>
              <a:buClr>
                <a:schemeClr val="dk1"/>
              </a:buClr>
              <a:buSzPts val="2400"/>
              <a:buFont typeface="Arial"/>
              <a:buChar char="•"/>
            </a:pPr>
            <a:r>
              <a:rPr lang="ru" sz="2400" b="0" i="0" u="none" strike="noStrike" cap="none">
                <a:solidFill>
                  <a:schemeClr val="dk1"/>
                </a:solidFill>
                <a:latin typeface="Book Antiqua"/>
                <a:ea typeface="Book Antiqua"/>
                <a:cs typeface="Book Antiqua"/>
                <a:sym typeface="Book Antiqua"/>
              </a:rPr>
              <a:t>Альдегидтер біріншілік спирттерге тотықтырғыш реагент қосу арқылы алынады</a:t>
            </a:r>
            <a:r>
              <a:rPr lang="ru" sz="2400" b="1" i="0" u="none" strike="noStrike" cap="none">
                <a:solidFill>
                  <a:schemeClr val="dk1"/>
                </a:solidFill>
                <a:latin typeface="Book Antiqua"/>
                <a:ea typeface="Book Antiqua"/>
                <a:cs typeface="Book Antiqua"/>
                <a:sym typeface="Book Antiqua"/>
              </a:rPr>
              <a:t> (хром (VI)  тұздары)</a:t>
            </a:r>
            <a:endParaRPr sz="2400" b="0" i="0" u="none" strike="noStrike" cap="none">
              <a:solidFill>
                <a:srgbClr val="000000"/>
              </a:solidFill>
              <a:latin typeface="Book Antiqua"/>
              <a:ea typeface="Book Antiqua"/>
              <a:cs typeface="Book Antiqua"/>
              <a:sym typeface="Book Antiqua"/>
            </a:endParaRPr>
          </a:p>
          <a:p>
            <a:pPr marL="342900" marR="0" lvl="0" indent="-317500" algn="just" rtl="0">
              <a:lnSpc>
                <a:spcPct val="100000"/>
              </a:lnSpc>
              <a:spcBef>
                <a:spcPts val="560"/>
              </a:spcBef>
              <a:spcAft>
                <a:spcPts val="0"/>
              </a:spcAft>
              <a:buClr>
                <a:srgbClr val="FF0000"/>
              </a:buClr>
              <a:buSzPts val="2400"/>
              <a:buFont typeface="Book Antiqua"/>
              <a:buChar char="•"/>
            </a:pPr>
            <a:r>
              <a:rPr lang="ru" sz="2400" b="1" i="0" u="none" strike="noStrike" cap="none">
                <a:solidFill>
                  <a:srgbClr val="FF0000"/>
                </a:solidFill>
                <a:latin typeface="Book Antiqua"/>
                <a:ea typeface="Book Antiqua"/>
                <a:cs typeface="Book Antiqua"/>
                <a:sym typeface="Book Antiqua"/>
              </a:rPr>
              <a:t>Кетондарды екіншілік спирттерді тотықтыру арқылы алады. </a:t>
            </a:r>
            <a:endParaRPr sz="2400" b="1" i="0" u="none" strike="noStrike" cap="none">
              <a:solidFill>
                <a:srgbClr val="FF0000"/>
              </a:solidFill>
              <a:latin typeface="Book Antiqua"/>
              <a:ea typeface="Book Antiqua"/>
              <a:cs typeface="Book Antiqua"/>
              <a:sym typeface="Book Antiqua"/>
            </a:endParaRPr>
          </a:p>
        </p:txBody>
      </p:sp>
      <p:pic>
        <p:nvPicPr>
          <p:cNvPr id="322" name="Google Shape;322;p53"/>
          <p:cNvPicPr preferRelativeResize="0"/>
          <p:nvPr/>
        </p:nvPicPr>
        <p:blipFill rotWithShape="1">
          <a:blip r:embed="rId3">
            <a:alphaModFix/>
          </a:blip>
          <a:srcRect l="5517"/>
          <a:stretch/>
        </p:blipFill>
        <p:spPr>
          <a:xfrm>
            <a:off x="4230025" y="3686175"/>
            <a:ext cx="4895600" cy="1381125"/>
          </a:xfrm>
          <a:prstGeom prst="rect">
            <a:avLst/>
          </a:prstGeom>
          <a:noFill/>
          <a:ln>
            <a:noFill/>
          </a:ln>
        </p:spPr>
      </p:pic>
      <p:sp>
        <p:nvSpPr>
          <p:cNvPr id="323" name="Google Shape;323;p53"/>
          <p:cNvSpPr/>
          <p:nvPr/>
        </p:nvSpPr>
        <p:spPr>
          <a:xfrm>
            <a:off x="5599000" y="3838575"/>
            <a:ext cx="1790100" cy="441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ru" sz="1800" b="1" i="0" u="none" strike="noStrike" cap="none">
                <a:solidFill>
                  <a:schemeClr val="dk1"/>
                </a:solidFill>
                <a:latin typeface="Malgun Gothic"/>
                <a:ea typeface="Malgun Gothic"/>
                <a:cs typeface="Malgun Gothic"/>
                <a:sym typeface="Malgun Gothic"/>
              </a:rPr>
              <a:t>тотықтырғыш</a:t>
            </a:r>
            <a:endParaRPr sz="1800" b="1" i="0" u="none" strike="noStrike" cap="none">
              <a:solidFill>
                <a:srgbClr val="000000"/>
              </a:solidFill>
              <a:latin typeface="Malgun Gothic"/>
              <a:ea typeface="Malgun Gothic"/>
              <a:cs typeface="Malgun Gothic"/>
              <a:sym typeface="Malgun Gothic"/>
            </a:endParaRPr>
          </a:p>
        </p:txBody>
      </p:sp>
      <p:pic>
        <p:nvPicPr>
          <p:cNvPr id="324" name="Google Shape;324;p53" descr="Картинки по запросу окисление первичных спиртов"/>
          <p:cNvPicPr preferRelativeResize="0"/>
          <p:nvPr/>
        </p:nvPicPr>
        <p:blipFill rotWithShape="1">
          <a:blip r:embed="rId4">
            <a:alphaModFix/>
          </a:blip>
          <a:srcRect r="38840"/>
          <a:stretch/>
        </p:blipFill>
        <p:spPr>
          <a:xfrm>
            <a:off x="76200" y="3611056"/>
            <a:ext cx="3465475" cy="153244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4"/>
          <p:cNvSpPr txBox="1">
            <a:spLocks noGrp="1"/>
          </p:cNvSpPr>
          <p:nvPr>
            <p:ph type="title"/>
          </p:nvPr>
        </p:nvSpPr>
        <p:spPr>
          <a:xfrm>
            <a:off x="457200" y="116470"/>
            <a:ext cx="8229600" cy="8574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Clr>
                <a:schemeClr val="dk1"/>
              </a:buClr>
              <a:buSzPts val="1100"/>
              <a:buFont typeface="Arial"/>
              <a:buNone/>
            </a:pPr>
            <a:r>
              <a:rPr lang="ru" sz="3000" b="1">
                <a:latin typeface="Book Antiqua"/>
                <a:ea typeface="Book Antiqua"/>
                <a:cs typeface="Book Antiqua"/>
                <a:sym typeface="Book Antiqua"/>
              </a:rPr>
              <a:t>Альдегидтер мен кетондардың реакциясы</a:t>
            </a:r>
            <a:endParaRPr sz="3000" b="1">
              <a:latin typeface="Book Antiqua"/>
              <a:ea typeface="Book Antiqua"/>
              <a:cs typeface="Book Antiqua"/>
              <a:sym typeface="Book Antiqua"/>
            </a:endParaRPr>
          </a:p>
        </p:txBody>
      </p:sp>
      <p:sp>
        <p:nvSpPr>
          <p:cNvPr id="330" name="Google Shape;330;p54"/>
          <p:cNvSpPr txBox="1"/>
          <p:nvPr/>
        </p:nvSpPr>
        <p:spPr>
          <a:xfrm>
            <a:off x="-150" y="1048800"/>
            <a:ext cx="9144000" cy="2613300"/>
          </a:xfrm>
          <a:prstGeom prst="rect">
            <a:avLst/>
          </a:prstGeom>
          <a:noFill/>
          <a:ln>
            <a:noFill/>
          </a:ln>
        </p:spPr>
        <p:txBody>
          <a:bodyPr spcFirstLastPara="1" wrap="square" lIns="91425" tIns="45700" rIns="91425" bIns="45700" anchor="t" anchorCtr="0">
            <a:noAutofit/>
          </a:bodyPr>
          <a:lstStyle/>
          <a:p>
            <a:pPr marL="342900" marR="0" lvl="0" indent="-330200" algn="l" rtl="0">
              <a:lnSpc>
                <a:spcPct val="100000"/>
              </a:lnSpc>
              <a:spcBef>
                <a:spcPts val="560"/>
              </a:spcBef>
              <a:spcAft>
                <a:spcPts val="0"/>
              </a:spcAft>
              <a:buClr>
                <a:srgbClr val="FF0000"/>
              </a:buClr>
              <a:buSzPts val="2600"/>
              <a:buFont typeface="Book Antiqua"/>
              <a:buChar char="•"/>
            </a:pPr>
            <a:r>
              <a:rPr lang="ru" sz="2600" b="0" i="0" u="none" strike="noStrike" cap="none">
                <a:solidFill>
                  <a:schemeClr val="dk1"/>
                </a:solidFill>
                <a:latin typeface="Book Antiqua"/>
                <a:ea typeface="Book Antiqua"/>
                <a:cs typeface="Book Antiqua"/>
                <a:sym typeface="Book Antiqua"/>
              </a:rPr>
              <a:t>Карбонил тобының реактивтілігіне назар аударайық !!!</a:t>
            </a:r>
            <a:endParaRPr sz="2600" b="0" i="0" u="none" strike="noStrike" cap="none">
              <a:solidFill>
                <a:schemeClr val="dk1"/>
              </a:solidFill>
              <a:latin typeface="Book Antiqua"/>
              <a:ea typeface="Book Antiqua"/>
              <a:cs typeface="Book Antiqua"/>
              <a:sym typeface="Book Antiqua"/>
            </a:endParaRPr>
          </a:p>
          <a:p>
            <a:pPr marL="342900" marR="0" lvl="0" indent="-330200" algn="l" rtl="0">
              <a:lnSpc>
                <a:spcPct val="100000"/>
              </a:lnSpc>
              <a:spcBef>
                <a:spcPts val="560"/>
              </a:spcBef>
              <a:spcAft>
                <a:spcPts val="0"/>
              </a:spcAft>
              <a:buClr>
                <a:srgbClr val="FF0000"/>
              </a:buClr>
              <a:buSzPts val="2600"/>
              <a:buFont typeface="Book Antiqua"/>
              <a:buChar char="•"/>
            </a:pPr>
            <a:r>
              <a:rPr lang="ru" sz="2600" b="1" i="0" u="none" strike="noStrike" cap="none">
                <a:solidFill>
                  <a:srgbClr val="FF0000"/>
                </a:solidFill>
                <a:latin typeface="Book Antiqua"/>
                <a:ea typeface="Book Antiqua"/>
                <a:cs typeface="Book Antiqua"/>
                <a:sym typeface="Book Antiqua"/>
              </a:rPr>
              <a:t>Нуклеофилді қосылу</a:t>
            </a:r>
            <a:endParaRPr sz="2600" b="1" i="0" u="none" strike="noStrike" cap="none">
              <a:solidFill>
                <a:srgbClr val="FF0000"/>
              </a:solidFill>
              <a:latin typeface="Book Antiqua"/>
              <a:ea typeface="Book Antiqua"/>
              <a:cs typeface="Book Antiqua"/>
              <a:sym typeface="Book Antiqua"/>
            </a:endParaRPr>
          </a:p>
          <a:p>
            <a:pPr marL="342900" marR="0" lvl="0" indent="-330200" algn="l" rtl="0">
              <a:lnSpc>
                <a:spcPct val="100000"/>
              </a:lnSpc>
              <a:spcBef>
                <a:spcPts val="560"/>
              </a:spcBef>
              <a:spcAft>
                <a:spcPts val="0"/>
              </a:spcAft>
              <a:buClr>
                <a:srgbClr val="FF0000"/>
              </a:buClr>
              <a:buSzPts val="2600"/>
              <a:buFont typeface="Book Antiqua"/>
              <a:buChar char="•"/>
            </a:pPr>
            <a:r>
              <a:rPr lang="ru" sz="2600" b="0" i="0" u="none" strike="noStrike" cap="none">
                <a:solidFill>
                  <a:schemeClr val="dk1"/>
                </a:solidFill>
                <a:latin typeface="Book Antiqua"/>
                <a:ea typeface="Book Antiqua"/>
                <a:cs typeface="Book Antiqua"/>
                <a:sym typeface="Book Antiqua"/>
              </a:rPr>
              <a:t>Кетондар альдегидтерге қарағанда реакцияға түсу қабілеті </a:t>
            </a:r>
            <a:r>
              <a:rPr lang="ru" sz="2600" b="0" i="0" u="none" strike="noStrike" cap="none">
                <a:solidFill>
                  <a:srgbClr val="FF0000"/>
                </a:solidFill>
                <a:latin typeface="Book Antiqua"/>
                <a:ea typeface="Book Antiqua"/>
                <a:cs typeface="Book Antiqua"/>
                <a:sym typeface="Book Antiqua"/>
              </a:rPr>
              <a:t>азырақ</a:t>
            </a:r>
            <a:endParaRPr sz="2600" b="0" i="0" u="none" strike="noStrike" cap="none">
              <a:solidFill>
                <a:srgbClr val="FF0000"/>
              </a:solidFill>
              <a:latin typeface="Book Antiqua"/>
              <a:ea typeface="Book Antiqua"/>
              <a:cs typeface="Book Antiqua"/>
              <a:sym typeface="Book Antiqua"/>
            </a:endParaRPr>
          </a:p>
          <a:p>
            <a:pPr marL="342900" marR="0" lvl="0" indent="-330200" algn="l" rtl="0">
              <a:lnSpc>
                <a:spcPct val="100000"/>
              </a:lnSpc>
              <a:spcBef>
                <a:spcPts val="560"/>
              </a:spcBef>
              <a:spcAft>
                <a:spcPts val="0"/>
              </a:spcAft>
              <a:buClr>
                <a:srgbClr val="FF0000"/>
              </a:buClr>
              <a:buSzPts val="2600"/>
              <a:buFont typeface="Book Antiqua"/>
              <a:buChar char="•"/>
            </a:pPr>
            <a:r>
              <a:rPr lang="ru" sz="2600" b="1" i="0" u="none" strike="noStrike" cap="none">
                <a:solidFill>
                  <a:srgbClr val="FF0000"/>
                </a:solidFill>
                <a:latin typeface="Book Antiqua"/>
                <a:ea typeface="Book Antiqua"/>
                <a:cs typeface="Book Antiqua"/>
                <a:sym typeface="Book Antiqua"/>
              </a:rPr>
              <a:t>Тотықсыздану және тотығу</a:t>
            </a:r>
            <a:endParaRPr sz="2600" b="1" i="0" u="none" strike="noStrike" cap="none">
              <a:solidFill>
                <a:srgbClr val="FF0000"/>
              </a:solidFill>
              <a:latin typeface="Book Antiqua"/>
              <a:ea typeface="Book Antiqua"/>
              <a:cs typeface="Book Antiqua"/>
              <a:sym typeface="Book Antiqua"/>
            </a:endParaRPr>
          </a:p>
          <a:p>
            <a:pPr marL="342900" marR="0" lvl="0" indent="-330200" algn="l" rtl="0">
              <a:lnSpc>
                <a:spcPct val="100000"/>
              </a:lnSpc>
              <a:spcBef>
                <a:spcPts val="560"/>
              </a:spcBef>
              <a:spcAft>
                <a:spcPts val="0"/>
              </a:spcAft>
              <a:buClr>
                <a:srgbClr val="FF0000"/>
              </a:buClr>
              <a:buSzPts val="2600"/>
              <a:buFont typeface="Book Antiqua"/>
              <a:buChar char="•"/>
            </a:pPr>
            <a:r>
              <a:rPr lang="ru" sz="2600" b="1" i="0" u="none" strike="noStrike" cap="none">
                <a:solidFill>
                  <a:srgbClr val="FF0000"/>
                </a:solidFill>
                <a:latin typeface="Book Antiqua"/>
                <a:ea typeface="Book Antiqua"/>
                <a:cs typeface="Book Antiqua"/>
                <a:sym typeface="Book Antiqua"/>
              </a:rPr>
              <a:t>Кето-енолды таутомерия</a:t>
            </a:r>
            <a:endParaRPr sz="2600" b="1" i="0" u="none" strike="noStrike" cap="none">
              <a:solidFill>
                <a:srgbClr val="FF0000"/>
              </a:solidFill>
              <a:latin typeface="Book Antiqua"/>
              <a:ea typeface="Book Antiqua"/>
              <a:cs typeface="Book Antiqua"/>
              <a:sym typeface="Book Antiqua"/>
            </a:endParaRPr>
          </a:p>
          <a:p>
            <a:pPr marL="342900" marR="0" lvl="0" indent="-330200" algn="l" rtl="0">
              <a:lnSpc>
                <a:spcPct val="100000"/>
              </a:lnSpc>
              <a:spcBef>
                <a:spcPts val="560"/>
              </a:spcBef>
              <a:spcAft>
                <a:spcPts val="0"/>
              </a:spcAft>
              <a:buClr>
                <a:srgbClr val="FF0000"/>
              </a:buClr>
              <a:buSzPts val="2600"/>
              <a:buFont typeface="Book Antiqua"/>
              <a:buChar char="•"/>
            </a:pPr>
            <a:r>
              <a:rPr lang="ru" sz="2600" b="1" i="0" u="none" strike="noStrike" cap="none">
                <a:solidFill>
                  <a:srgbClr val="FF0000"/>
                </a:solidFill>
                <a:latin typeface="Book Antiqua"/>
                <a:ea typeface="Book Antiqua"/>
                <a:cs typeface="Book Antiqua"/>
                <a:sym typeface="Book Antiqua"/>
              </a:rPr>
              <a:t>Aльдол конденсациясы</a:t>
            </a:r>
            <a:endParaRPr sz="2600" b="1" i="0" u="none" strike="noStrike" cap="none">
              <a:solidFill>
                <a:srgbClr val="FF0000"/>
              </a:solidFill>
              <a:latin typeface="Book Antiqua"/>
              <a:ea typeface="Book Antiqua"/>
              <a:cs typeface="Book Antiqua"/>
              <a:sym typeface="Book Antiqua"/>
            </a:endParaRPr>
          </a:p>
          <a:p>
            <a:pPr marL="457200" marR="0" lvl="0" indent="0" algn="l" rtl="0">
              <a:lnSpc>
                <a:spcPct val="100000"/>
              </a:lnSpc>
              <a:spcBef>
                <a:spcPts val="560"/>
              </a:spcBef>
              <a:spcAft>
                <a:spcPts val="0"/>
              </a:spcAft>
              <a:buClr>
                <a:srgbClr val="000000"/>
              </a:buClr>
              <a:buSzPts val="2600"/>
              <a:buFont typeface="Arial"/>
              <a:buNone/>
            </a:pPr>
            <a:endParaRPr sz="2600" b="0" i="0" u="none" strike="noStrike" cap="none">
              <a:solidFill>
                <a:schemeClr val="dk1"/>
              </a:solidFill>
              <a:latin typeface="Book Antiqua"/>
              <a:ea typeface="Book Antiqua"/>
              <a:cs typeface="Book Antiqua"/>
              <a:sym typeface="Book Antiqu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5"/>
          <p:cNvSpPr txBox="1"/>
          <p:nvPr/>
        </p:nvSpPr>
        <p:spPr>
          <a:xfrm>
            <a:off x="0" y="0"/>
            <a:ext cx="9038100" cy="4461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2000"/>
              <a:buFont typeface="Arial"/>
              <a:buNone/>
            </a:pPr>
            <a:r>
              <a:rPr lang="ru" sz="2000" b="0" i="0" u="none" strike="noStrike" cap="none">
                <a:solidFill>
                  <a:schemeClr val="dk1"/>
                </a:solidFill>
                <a:highlight>
                  <a:srgbClr val="00FFFF"/>
                </a:highlight>
                <a:latin typeface="Arial"/>
                <a:ea typeface="Arial"/>
                <a:cs typeface="Arial"/>
                <a:sym typeface="Arial"/>
              </a:rPr>
              <a:t>- </a:t>
            </a:r>
            <a:r>
              <a:rPr lang="ru" sz="2100" b="0" i="0" u="none" strike="noStrike" cap="none">
                <a:solidFill>
                  <a:schemeClr val="dk1"/>
                </a:solidFill>
                <a:highlight>
                  <a:srgbClr val="00FFFF"/>
                </a:highlight>
                <a:latin typeface="Arial"/>
                <a:ea typeface="Arial"/>
                <a:cs typeface="Arial"/>
                <a:sym typeface="Arial"/>
              </a:rPr>
              <a:t>Альдегидтер мен кетондардың тотықсыздануы</a:t>
            </a:r>
            <a:endParaRPr sz="2600" b="0" i="0" u="none" strike="noStrike" cap="none">
              <a:solidFill>
                <a:schemeClr val="dk1"/>
              </a:solidFill>
              <a:highlight>
                <a:srgbClr val="00FFFF"/>
              </a:highlight>
              <a:latin typeface="Arial"/>
              <a:ea typeface="Arial"/>
              <a:cs typeface="Arial"/>
              <a:sym typeface="Arial"/>
            </a:endParaRPr>
          </a:p>
        </p:txBody>
      </p:sp>
      <p:pic>
        <p:nvPicPr>
          <p:cNvPr id="336" name="Google Shape;336;p55" descr="Картинки по запросу - Reduction of Aldehydes and Ketones"/>
          <p:cNvPicPr preferRelativeResize="0"/>
          <p:nvPr/>
        </p:nvPicPr>
        <p:blipFill rotWithShape="1">
          <a:blip r:embed="rId3">
            <a:alphaModFix/>
          </a:blip>
          <a:srcRect l="2197" t="3407" r="2644" b="63085"/>
          <a:stretch/>
        </p:blipFill>
        <p:spPr>
          <a:xfrm>
            <a:off x="322525" y="446100"/>
            <a:ext cx="8519900" cy="1722850"/>
          </a:xfrm>
          <a:prstGeom prst="rect">
            <a:avLst/>
          </a:prstGeom>
          <a:noFill/>
          <a:ln>
            <a:noFill/>
          </a:ln>
        </p:spPr>
      </p:pic>
      <p:sp>
        <p:nvSpPr>
          <p:cNvPr id="337" name="Google Shape;337;p55"/>
          <p:cNvSpPr txBox="1"/>
          <p:nvPr/>
        </p:nvSpPr>
        <p:spPr>
          <a:xfrm>
            <a:off x="2360325" y="3552025"/>
            <a:ext cx="2560200" cy="446100"/>
          </a:xfrm>
          <a:prstGeom prst="rect">
            <a:avLst/>
          </a:prstGeom>
          <a:solidFill>
            <a:srgbClr val="FFFFFF"/>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ru" sz="1900" b="0" i="0" u="none" strike="noStrike" cap="none">
                <a:solidFill>
                  <a:srgbClr val="000000"/>
                </a:solidFill>
                <a:latin typeface="Arial"/>
                <a:ea typeface="Arial"/>
                <a:cs typeface="Arial"/>
                <a:sym typeface="Arial"/>
              </a:rPr>
              <a:t>тотықсыздандырғыш агент</a:t>
            </a:r>
            <a:endParaRPr sz="1900" b="0" i="0" u="none" strike="noStrike" cap="none">
              <a:solidFill>
                <a:srgbClr val="000000"/>
              </a:solidFill>
              <a:latin typeface="Arial"/>
              <a:ea typeface="Arial"/>
              <a:cs typeface="Arial"/>
              <a:sym typeface="Arial"/>
            </a:endParaRPr>
          </a:p>
        </p:txBody>
      </p:sp>
      <p:sp>
        <p:nvSpPr>
          <p:cNvPr id="338" name="Google Shape;338;p55"/>
          <p:cNvSpPr txBox="1"/>
          <p:nvPr/>
        </p:nvSpPr>
        <p:spPr>
          <a:xfrm>
            <a:off x="6620675" y="1103150"/>
            <a:ext cx="1999200" cy="4461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ru" sz="1900" b="0" i="0" u="none" strike="noStrike" cap="none">
                <a:solidFill>
                  <a:srgbClr val="000000"/>
                </a:solidFill>
                <a:latin typeface="Arial"/>
                <a:ea typeface="Arial"/>
                <a:cs typeface="Arial"/>
                <a:sym typeface="Arial"/>
              </a:rPr>
              <a:t>біріншілік спирт</a:t>
            </a:r>
            <a:endParaRPr sz="1900" b="0" i="0" u="none" strike="noStrike" cap="none">
              <a:solidFill>
                <a:srgbClr val="000000"/>
              </a:solidFill>
              <a:latin typeface="Arial"/>
              <a:ea typeface="Arial"/>
              <a:cs typeface="Arial"/>
              <a:sym typeface="Arial"/>
            </a:endParaRPr>
          </a:p>
        </p:txBody>
      </p:sp>
      <p:pic>
        <p:nvPicPr>
          <p:cNvPr id="339" name="Google Shape;339;p55" descr="Картинки по запросу - Reduction of Aldehydes and Ketones"/>
          <p:cNvPicPr preferRelativeResize="0"/>
          <p:nvPr/>
        </p:nvPicPr>
        <p:blipFill rotWithShape="1">
          <a:blip r:embed="rId3">
            <a:alphaModFix/>
          </a:blip>
          <a:srcRect l="2197" t="62646" r="2644" b="3845"/>
          <a:stretch/>
        </p:blipFill>
        <p:spPr>
          <a:xfrm>
            <a:off x="259100" y="2466350"/>
            <a:ext cx="8519900" cy="1722850"/>
          </a:xfrm>
          <a:prstGeom prst="rect">
            <a:avLst/>
          </a:prstGeom>
          <a:noFill/>
          <a:ln>
            <a:noFill/>
          </a:ln>
        </p:spPr>
      </p:pic>
      <p:sp>
        <p:nvSpPr>
          <p:cNvPr id="340" name="Google Shape;340;p55"/>
          <p:cNvSpPr txBox="1"/>
          <p:nvPr/>
        </p:nvSpPr>
        <p:spPr>
          <a:xfrm>
            <a:off x="6711100" y="3004950"/>
            <a:ext cx="2265000" cy="4461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ru" sz="1900" b="0" i="0" u="none" strike="noStrike" cap="none">
                <a:solidFill>
                  <a:srgbClr val="000000"/>
                </a:solidFill>
                <a:latin typeface="Arial"/>
                <a:ea typeface="Arial"/>
                <a:cs typeface="Arial"/>
                <a:sym typeface="Arial"/>
              </a:rPr>
              <a:t>екіншілік спирт</a:t>
            </a:r>
            <a:endParaRPr sz="1900" b="0" i="0" u="none" strike="noStrike" cap="none">
              <a:solidFill>
                <a:srgbClr val="000000"/>
              </a:solidFill>
              <a:latin typeface="Arial"/>
              <a:ea typeface="Arial"/>
              <a:cs typeface="Arial"/>
              <a:sym typeface="Arial"/>
            </a:endParaRPr>
          </a:p>
        </p:txBody>
      </p:sp>
      <p:sp>
        <p:nvSpPr>
          <p:cNvPr id="341" name="Google Shape;341;p55"/>
          <p:cNvSpPr txBox="1"/>
          <p:nvPr/>
        </p:nvSpPr>
        <p:spPr>
          <a:xfrm>
            <a:off x="594900" y="1549250"/>
            <a:ext cx="1363500" cy="4461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ru" sz="1900" b="0" i="0" u="none" strike="noStrike" cap="none">
                <a:solidFill>
                  <a:srgbClr val="000000"/>
                </a:solidFill>
                <a:latin typeface="Arial"/>
                <a:ea typeface="Arial"/>
                <a:cs typeface="Arial"/>
                <a:sym typeface="Arial"/>
              </a:rPr>
              <a:t>Альдегид</a:t>
            </a:r>
            <a:endParaRPr sz="1900" b="0" i="0" u="none" strike="noStrike" cap="none">
              <a:solidFill>
                <a:srgbClr val="000000"/>
              </a:solidFill>
              <a:latin typeface="Arial"/>
              <a:ea typeface="Arial"/>
              <a:cs typeface="Arial"/>
              <a:sym typeface="Arial"/>
            </a:endParaRPr>
          </a:p>
        </p:txBody>
      </p:sp>
      <p:sp>
        <p:nvSpPr>
          <p:cNvPr id="342" name="Google Shape;342;p55"/>
          <p:cNvSpPr txBox="1"/>
          <p:nvPr/>
        </p:nvSpPr>
        <p:spPr>
          <a:xfrm>
            <a:off x="594900" y="3666900"/>
            <a:ext cx="1140300" cy="4461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ru" sz="1900" b="0" i="0" u="none" strike="noStrike" cap="none">
                <a:solidFill>
                  <a:srgbClr val="000000"/>
                </a:solidFill>
                <a:latin typeface="Arial"/>
                <a:ea typeface="Arial"/>
                <a:cs typeface="Arial"/>
                <a:sym typeface="Arial"/>
              </a:rPr>
              <a:t>Кетон</a:t>
            </a:r>
            <a:endParaRPr sz="1900" b="0" i="0" u="none" strike="noStrike" cap="none">
              <a:solidFill>
                <a:srgbClr val="000000"/>
              </a:solidFill>
              <a:latin typeface="Arial"/>
              <a:ea typeface="Arial"/>
              <a:cs typeface="Arial"/>
              <a:sym typeface="Arial"/>
            </a:endParaRPr>
          </a:p>
        </p:txBody>
      </p:sp>
      <p:sp>
        <p:nvSpPr>
          <p:cNvPr id="343" name="Google Shape;343;p55"/>
          <p:cNvSpPr txBox="1"/>
          <p:nvPr/>
        </p:nvSpPr>
        <p:spPr>
          <a:xfrm>
            <a:off x="2257900" y="3613400"/>
            <a:ext cx="2560200" cy="446100"/>
          </a:xfrm>
          <a:prstGeom prst="rect">
            <a:avLst/>
          </a:prstGeom>
          <a:solidFill>
            <a:srgbClr val="FFFFFF"/>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ru" sz="1900" b="0" i="0" u="none" strike="noStrike" cap="none">
                <a:solidFill>
                  <a:srgbClr val="000000"/>
                </a:solidFill>
                <a:latin typeface="Arial"/>
                <a:ea typeface="Arial"/>
                <a:cs typeface="Arial"/>
                <a:sym typeface="Arial"/>
              </a:rPr>
              <a:t>тотықсыздандырғыш агент</a:t>
            </a:r>
            <a:endParaRPr sz="1900" b="0" i="0" u="none" strike="noStrike" cap="none">
              <a:solidFill>
                <a:srgbClr val="000000"/>
              </a:solidFill>
              <a:latin typeface="Arial"/>
              <a:ea typeface="Arial"/>
              <a:cs typeface="Arial"/>
              <a:sym typeface="Arial"/>
            </a:endParaRPr>
          </a:p>
        </p:txBody>
      </p:sp>
      <p:sp>
        <p:nvSpPr>
          <p:cNvPr id="344" name="Google Shape;344;p55"/>
          <p:cNvSpPr txBox="1"/>
          <p:nvPr/>
        </p:nvSpPr>
        <p:spPr>
          <a:xfrm>
            <a:off x="2360325" y="1549250"/>
            <a:ext cx="2560200" cy="446100"/>
          </a:xfrm>
          <a:prstGeom prst="rect">
            <a:avLst/>
          </a:prstGeom>
          <a:solidFill>
            <a:srgbClr val="FFFFFF"/>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ru" sz="1900" b="0" i="0" u="none" strike="noStrike" cap="none">
                <a:solidFill>
                  <a:srgbClr val="000000"/>
                </a:solidFill>
                <a:latin typeface="Arial"/>
                <a:ea typeface="Arial"/>
                <a:cs typeface="Arial"/>
                <a:sym typeface="Arial"/>
              </a:rPr>
              <a:t>тотықсыздандырғыш агент</a:t>
            </a:r>
            <a:endParaRPr sz="19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6"/>
          <p:cNvSpPr txBox="1"/>
          <p:nvPr/>
        </p:nvSpPr>
        <p:spPr>
          <a:xfrm>
            <a:off x="0" y="0"/>
            <a:ext cx="9038100" cy="4587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ru" sz="1800" b="0" i="0" u="none" strike="noStrike" cap="none">
                <a:solidFill>
                  <a:schemeClr val="dk1"/>
                </a:solidFill>
                <a:highlight>
                  <a:srgbClr val="00FFFF"/>
                </a:highlight>
                <a:latin typeface="Arial"/>
                <a:ea typeface="Arial"/>
                <a:cs typeface="Arial"/>
                <a:sym typeface="Arial"/>
              </a:rPr>
              <a:t>- </a:t>
            </a:r>
            <a:r>
              <a:rPr lang="ru" sz="2100" b="0" i="0" u="none" strike="noStrike" cap="none">
                <a:solidFill>
                  <a:schemeClr val="dk1"/>
                </a:solidFill>
                <a:highlight>
                  <a:srgbClr val="00FFFF"/>
                </a:highlight>
                <a:latin typeface="Arial"/>
                <a:ea typeface="Arial"/>
                <a:cs typeface="Arial"/>
                <a:sym typeface="Arial"/>
              </a:rPr>
              <a:t>Альдегидтердің тотығуы</a:t>
            </a:r>
            <a:r>
              <a:rPr lang="ru" sz="1800" b="0" i="0" u="none" strike="noStrike" cap="none">
                <a:solidFill>
                  <a:schemeClr val="dk1"/>
                </a:solidFill>
                <a:highlight>
                  <a:srgbClr val="00FFFF"/>
                </a:highlight>
                <a:latin typeface="Arial"/>
                <a:ea typeface="Arial"/>
                <a:cs typeface="Arial"/>
                <a:sym typeface="Arial"/>
              </a:rPr>
              <a:t/>
            </a:r>
            <a:br>
              <a:rPr lang="ru" sz="1800" b="0" i="0" u="none" strike="noStrike" cap="none">
                <a:solidFill>
                  <a:schemeClr val="dk1"/>
                </a:solidFill>
                <a:highlight>
                  <a:srgbClr val="00FFFF"/>
                </a:highlight>
                <a:latin typeface="Arial"/>
                <a:ea typeface="Arial"/>
                <a:cs typeface="Arial"/>
                <a:sym typeface="Arial"/>
              </a:rPr>
            </a:br>
            <a:r>
              <a:rPr lang="ru" sz="1800" b="0" i="0" u="none" strike="noStrike" cap="none">
                <a:solidFill>
                  <a:schemeClr val="dk1"/>
                </a:solidFill>
                <a:highlight>
                  <a:srgbClr val="00FFFF"/>
                </a:highlight>
                <a:latin typeface="Arial"/>
                <a:ea typeface="Arial"/>
                <a:cs typeface="Arial"/>
                <a:sym typeface="Arial"/>
              </a:rPr>
              <a:t/>
            </a:r>
            <a:br>
              <a:rPr lang="ru" sz="1800" b="0" i="0" u="none" strike="noStrike" cap="none">
                <a:solidFill>
                  <a:schemeClr val="dk1"/>
                </a:solidFill>
                <a:highlight>
                  <a:srgbClr val="00FFFF"/>
                </a:highlight>
                <a:latin typeface="Arial"/>
                <a:ea typeface="Arial"/>
                <a:cs typeface="Arial"/>
                <a:sym typeface="Arial"/>
              </a:rPr>
            </a:br>
            <a:endParaRPr sz="2400" b="0" i="0" u="none" strike="noStrike" cap="none">
              <a:solidFill>
                <a:schemeClr val="dk1"/>
              </a:solidFill>
              <a:highlight>
                <a:srgbClr val="00FFFF"/>
              </a:highlight>
              <a:latin typeface="Arial"/>
              <a:ea typeface="Arial"/>
              <a:cs typeface="Arial"/>
              <a:sym typeface="Arial"/>
            </a:endParaRPr>
          </a:p>
        </p:txBody>
      </p:sp>
      <p:pic>
        <p:nvPicPr>
          <p:cNvPr id="350" name="Google Shape;350;p56" descr="Картинки по запросу - Oxidation of Aldehydes"/>
          <p:cNvPicPr preferRelativeResize="0"/>
          <p:nvPr/>
        </p:nvPicPr>
        <p:blipFill rotWithShape="1">
          <a:blip r:embed="rId3">
            <a:alphaModFix/>
          </a:blip>
          <a:srcRect l="25119" t="4736" r="23917" b="53051"/>
          <a:stretch/>
        </p:blipFill>
        <p:spPr>
          <a:xfrm>
            <a:off x="1300450" y="428275"/>
            <a:ext cx="6654280" cy="2523325"/>
          </a:xfrm>
          <a:prstGeom prst="rect">
            <a:avLst/>
          </a:prstGeom>
          <a:noFill/>
          <a:ln>
            <a:noFill/>
          </a:ln>
        </p:spPr>
      </p:pic>
      <p:sp>
        <p:nvSpPr>
          <p:cNvPr id="351" name="Google Shape;351;p56"/>
          <p:cNvSpPr txBox="1"/>
          <p:nvPr/>
        </p:nvSpPr>
        <p:spPr>
          <a:xfrm>
            <a:off x="1450100" y="2136025"/>
            <a:ext cx="2307300" cy="4587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ru" sz="2400" b="0" i="0" u="none" strike="noStrike" cap="none">
                <a:solidFill>
                  <a:srgbClr val="000000"/>
                </a:solidFill>
                <a:latin typeface="Arial"/>
                <a:ea typeface="Arial"/>
                <a:cs typeface="Arial"/>
                <a:sym typeface="Arial"/>
              </a:rPr>
              <a:t>Альдегид</a:t>
            </a:r>
            <a:endParaRPr sz="2400" b="0" i="0" u="none" strike="noStrike" cap="none">
              <a:solidFill>
                <a:srgbClr val="000000"/>
              </a:solidFill>
              <a:latin typeface="Arial"/>
              <a:ea typeface="Arial"/>
              <a:cs typeface="Arial"/>
              <a:sym typeface="Arial"/>
            </a:endParaRPr>
          </a:p>
        </p:txBody>
      </p:sp>
      <p:sp>
        <p:nvSpPr>
          <p:cNvPr id="352" name="Google Shape;352;p56"/>
          <p:cNvSpPr txBox="1"/>
          <p:nvPr/>
        </p:nvSpPr>
        <p:spPr>
          <a:xfrm>
            <a:off x="5196925" y="2105125"/>
            <a:ext cx="3053400" cy="5205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ru" sz="2400" b="0" i="0" u="none" strike="noStrike" cap="none">
                <a:solidFill>
                  <a:srgbClr val="000000"/>
                </a:solidFill>
                <a:latin typeface="Arial"/>
                <a:ea typeface="Arial"/>
                <a:cs typeface="Arial"/>
                <a:sym typeface="Arial"/>
              </a:rPr>
              <a:t>Карбон қышқылы</a:t>
            </a:r>
            <a:endParaRPr sz="2400" b="0" i="0" u="none" strike="noStrike" cap="none">
              <a:solidFill>
                <a:srgbClr val="000000"/>
              </a:solidFill>
              <a:latin typeface="Arial"/>
              <a:ea typeface="Arial"/>
              <a:cs typeface="Arial"/>
              <a:sym typeface="Arial"/>
            </a:endParaRPr>
          </a:p>
        </p:txBody>
      </p:sp>
      <p:pic>
        <p:nvPicPr>
          <p:cNvPr id="353" name="Google Shape;353;p56" descr="Картинки по запросу - Oxidation of Aldehydes"/>
          <p:cNvPicPr preferRelativeResize="0"/>
          <p:nvPr/>
        </p:nvPicPr>
        <p:blipFill rotWithShape="1">
          <a:blip r:embed="rId3">
            <a:alphaModFix/>
          </a:blip>
          <a:srcRect l="24518" t="58341" r="24518" b="-551"/>
          <a:stretch/>
        </p:blipFill>
        <p:spPr>
          <a:xfrm>
            <a:off x="1205475" y="2571750"/>
            <a:ext cx="6844225" cy="2595350"/>
          </a:xfrm>
          <a:prstGeom prst="rect">
            <a:avLst/>
          </a:prstGeom>
          <a:noFill/>
          <a:ln>
            <a:noFill/>
          </a:ln>
        </p:spPr>
      </p:pic>
      <p:sp>
        <p:nvSpPr>
          <p:cNvPr id="354" name="Google Shape;354;p56"/>
          <p:cNvSpPr txBox="1"/>
          <p:nvPr/>
        </p:nvSpPr>
        <p:spPr>
          <a:xfrm>
            <a:off x="1668150" y="4360850"/>
            <a:ext cx="2169000" cy="4587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ru" sz="2400" b="0" i="0" u="none" strike="noStrike" cap="none">
                <a:solidFill>
                  <a:srgbClr val="000000"/>
                </a:solidFill>
                <a:latin typeface="Arial"/>
                <a:ea typeface="Arial"/>
                <a:cs typeface="Arial"/>
                <a:sym typeface="Arial"/>
              </a:rPr>
              <a:t>Кетон</a:t>
            </a:r>
            <a:endParaRPr sz="2400" b="0" i="0" u="none" strike="noStrike" cap="none">
              <a:solidFill>
                <a:srgbClr val="000000"/>
              </a:solidFill>
              <a:latin typeface="Arial"/>
              <a:ea typeface="Arial"/>
              <a:cs typeface="Arial"/>
              <a:sym typeface="Arial"/>
            </a:endParaRPr>
          </a:p>
        </p:txBody>
      </p:sp>
      <p:sp>
        <p:nvSpPr>
          <p:cNvPr id="355" name="Google Shape;355;p56"/>
          <p:cNvSpPr txBox="1"/>
          <p:nvPr/>
        </p:nvSpPr>
        <p:spPr>
          <a:xfrm>
            <a:off x="5513425" y="3273825"/>
            <a:ext cx="2307300" cy="4587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ru" sz="2400" b="0" i="0" u="none" strike="noStrike" cap="none">
                <a:solidFill>
                  <a:srgbClr val="000000"/>
                </a:solidFill>
                <a:latin typeface="Arial"/>
                <a:ea typeface="Arial"/>
                <a:cs typeface="Arial"/>
                <a:sym typeface="Arial"/>
              </a:rPr>
              <a:t>реакция жоқ</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pic>
        <p:nvPicPr>
          <p:cNvPr id="376" name="Google Shape;376;p59" descr="Картинки по запросу aldehyde"/>
          <p:cNvPicPr preferRelativeResize="0"/>
          <p:nvPr/>
        </p:nvPicPr>
        <p:blipFill rotWithShape="1">
          <a:blip r:embed="rId3">
            <a:alphaModFix/>
          </a:blip>
          <a:srcRect l="1166" t="3753" b="28360"/>
          <a:stretch/>
        </p:blipFill>
        <p:spPr>
          <a:xfrm>
            <a:off x="76200" y="487850"/>
            <a:ext cx="7076150" cy="4252650"/>
          </a:xfrm>
          <a:prstGeom prst="rect">
            <a:avLst/>
          </a:prstGeom>
          <a:noFill/>
          <a:ln>
            <a:noFill/>
          </a:ln>
        </p:spPr>
      </p:pic>
      <p:sp>
        <p:nvSpPr>
          <p:cNvPr id="377" name="Google Shape;377;p59"/>
          <p:cNvSpPr txBox="1"/>
          <p:nvPr/>
        </p:nvSpPr>
        <p:spPr>
          <a:xfrm>
            <a:off x="0" y="0"/>
            <a:ext cx="7833000" cy="4878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ru" sz="2400" b="0" i="0" u="none" strike="noStrike" cap="none">
                <a:solidFill>
                  <a:schemeClr val="dk1"/>
                </a:solidFill>
                <a:highlight>
                  <a:srgbClr val="DDF2F0"/>
                </a:highlight>
                <a:latin typeface="Arial"/>
                <a:ea typeface="Arial"/>
                <a:cs typeface="Arial"/>
                <a:sym typeface="Arial"/>
              </a:rPr>
              <a:t>- Кеңінен тарлаған кейбір альдегидтер мен кетондар</a:t>
            </a:r>
            <a:endParaRPr sz="3000" b="0" i="0" u="none" strike="noStrike" cap="none">
              <a:solidFill>
                <a:schemeClr val="dk1"/>
              </a:solidFill>
              <a:latin typeface="Arial"/>
              <a:ea typeface="Arial"/>
              <a:cs typeface="Arial"/>
              <a:sym typeface="Arial"/>
            </a:endParaRPr>
          </a:p>
        </p:txBody>
      </p:sp>
      <p:pic>
        <p:nvPicPr>
          <p:cNvPr id="378" name="Google Shape;378;p59" descr="Картинки по запросу aldehyde"/>
          <p:cNvPicPr preferRelativeResize="0"/>
          <p:nvPr/>
        </p:nvPicPr>
        <p:blipFill rotWithShape="1">
          <a:blip r:embed="rId3">
            <a:alphaModFix/>
          </a:blip>
          <a:srcRect l="28604" t="80039" r="48699" b="5915"/>
          <a:stretch/>
        </p:blipFill>
        <p:spPr>
          <a:xfrm>
            <a:off x="7422275" y="2263925"/>
            <a:ext cx="1692025" cy="916255"/>
          </a:xfrm>
          <a:prstGeom prst="rect">
            <a:avLst/>
          </a:prstGeom>
          <a:noFill/>
          <a:ln>
            <a:noFill/>
          </a:ln>
        </p:spPr>
      </p:pic>
      <p:pic>
        <p:nvPicPr>
          <p:cNvPr id="379" name="Google Shape;379;p59" descr="Картинки по запросу aldehyde"/>
          <p:cNvPicPr preferRelativeResize="0"/>
          <p:nvPr/>
        </p:nvPicPr>
        <p:blipFill rotWithShape="1">
          <a:blip r:embed="rId3">
            <a:alphaModFix/>
          </a:blip>
          <a:srcRect l="63835" t="70516" r="8899" b="1361"/>
          <a:stretch/>
        </p:blipFill>
        <p:spPr>
          <a:xfrm>
            <a:off x="7304750" y="3392000"/>
            <a:ext cx="1548900" cy="1397950"/>
          </a:xfrm>
          <a:prstGeom prst="rect">
            <a:avLst/>
          </a:prstGeom>
          <a:noFill/>
          <a:ln>
            <a:noFill/>
          </a:ln>
        </p:spPr>
      </p:pic>
      <p:pic>
        <p:nvPicPr>
          <p:cNvPr id="380" name="Google Shape;380;p59" descr="Картинки по запросу aldehyde"/>
          <p:cNvPicPr preferRelativeResize="0"/>
          <p:nvPr/>
        </p:nvPicPr>
        <p:blipFill rotWithShape="1">
          <a:blip r:embed="rId3">
            <a:alphaModFix/>
          </a:blip>
          <a:srcRect l="3636" t="77001" r="78393" b="7596"/>
          <a:stretch/>
        </p:blipFill>
        <p:spPr>
          <a:xfrm>
            <a:off x="7336350" y="581600"/>
            <a:ext cx="1548900" cy="1161675"/>
          </a:xfrm>
          <a:prstGeom prst="rect">
            <a:avLst/>
          </a:prstGeom>
          <a:noFill/>
          <a:ln>
            <a:noFill/>
          </a:ln>
        </p:spPr>
      </p:pic>
      <p:sp>
        <p:nvSpPr>
          <p:cNvPr id="381" name="Google Shape;381;p59"/>
          <p:cNvSpPr txBox="1"/>
          <p:nvPr/>
        </p:nvSpPr>
        <p:spPr>
          <a:xfrm>
            <a:off x="8153800" y="4378050"/>
            <a:ext cx="803700" cy="3357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ru" sz="1500" b="1" i="0" u="none" strike="noStrike" cap="none">
                <a:solidFill>
                  <a:srgbClr val="000000"/>
                </a:solidFill>
                <a:latin typeface="Arial"/>
                <a:ea typeface="Arial"/>
                <a:cs typeface="Arial"/>
                <a:sym typeface="Arial"/>
              </a:rPr>
              <a:t>   </a:t>
            </a:r>
            <a:endParaRPr sz="1500" b="1" i="0" u="none" strike="noStrike" cap="none">
              <a:solidFill>
                <a:srgbClr val="000000"/>
              </a:solidFill>
              <a:latin typeface="Arial"/>
              <a:ea typeface="Arial"/>
              <a:cs typeface="Arial"/>
              <a:sym typeface="Arial"/>
            </a:endParaRPr>
          </a:p>
        </p:txBody>
      </p:sp>
      <p:sp>
        <p:nvSpPr>
          <p:cNvPr id="382" name="Google Shape;382;p59"/>
          <p:cNvSpPr txBox="1"/>
          <p:nvPr/>
        </p:nvSpPr>
        <p:spPr>
          <a:xfrm>
            <a:off x="76200" y="1844525"/>
            <a:ext cx="1692000" cy="3357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ru" sz="1500" b="1" i="0" u="none" strike="noStrike" cap="none">
                <a:solidFill>
                  <a:srgbClr val="0000FF"/>
                </a:solidFill>
                <a:latin typeface="Arial"/>
                <a:ea typeface="Arial"/>
                <a:cs typeface="Arial"/>
                <a:sym typeface="Arial"/>
              </a:rPr>
              <a:t>Формальдегид</a:t>
            </a:r>
            <a:endParaRPr sz="1500" b="1" i="0" u="none" strike="noStrike" cap="none">
              <a:solidFill>
                <a:srgbClr val="0000FF"/>
              </a:solidFill>
              <a:latin typeface="Arial"/>
              <a:ea typeface="Arial"/>
              <a:cs typeface="Arial"/>
              <a:sym typeface="Arial"/>
            </a:endParaRPr>
          </a:p>
        </p:txBody>
      </p:sp>
      <p:sp>
        <p:nvSpPr>
          <p:cNvPr id="383" name="Google Shape;383;p59"/>
          <p:cNvSpPr txBox="1"/>
          <p:nvPr/>
        </p:nvSpPr>
        <p:spPr>
          <a:xfrm>
            <a:off x="2027850" y="4713750"/>
            <a:ext cx="1548900" cy="3357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ru" sz="1500" b="1" i="0" u="none" strike="noStrike" cap="none">
                <a:solidFill>
                  <a:srgbClr val="000000"/>
                </a:solidFill>
                <a:latin typeface="Arial"/>
                <a:ea typeface="Arial"/>
                <a:cs typeface="Arial"/>
                <a:sym typeface="Arial"/>
              </a:rPr>
              <a:t>Нонаналь</a:t>
            </a:r>
            <a:endParaRPr sz="1500" b="1" i="0" u="none" strike="noStrike" cap="none">
              <a:solidFill>
                <a:srgbClr val="000000"/>
              </a:solidFill>
              <a:latin typeface="Arial"/>
              <a:ea typeface="Arial"/>
              <a:cs typeface="Arial"/>
              <a:sym typeface="Arial"/>
            </a:endParaRPr>
          </a:p>
        </p:txBody>
      </p:sp>
      <p:sp>
        <p:nvSpPr>
          <p:cNvPr id="384" name="Google Shape;384;p59"/>
          <p:cNvSpPr txBox="1"/>
          <p:nvPr/>
        </p:nvSpPr>
        <p:spPr>
          <a:xfrm>
            <a:off x="76200" y="3890475"/>
            <a:ext cx="1548900" cy="3357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ru" sz="1500" b="1" i="0" u="none" strike="noStrike" cap="none">
                <a:solidFill>
                  <a:srgbClr val="0000FF"/>
                </a:solidFill>
                <a:latin typeface="Arial"/>
                <a:ea typeface="Arial"/>
                <a:cs typeface="Arial"/>
                <a:sym typeface="Arial"/>
              </a:rPr>
              <a:t>Ацетальдегид</a:t>
            </a:r>
            <a:endParaRPr sz="1500" b="1" i="0" u="none" strike="noStrike" cap="none">
              <a:solidFill>
                <a:srgbClr val="0000FF"/>
              </a:solidFill>
              <a:latin typeface="Arial"/>
              <a:ea typeface="Arial"/>
              <a:cs typeface="Arial"/>
              <a:sym typeface="Arial"/>
            </a:endParaRPr>
          </a:p>
        </p:txBody>
      </p:sp>
      <p:sp>
        <p:nvSpPr>
          <p:cNvPr id="385" name="Google Shape;385;p59"/>
          <p:cNvSpPr txBox="1"/>
          <p:nvPr/>
        </p:nvSpPr>
        <p:spPr>
          <a:xfrm>
            <a:off x="2180250" y="1844525"/>
            <a:ext cx="1158900" cy="3357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ru" sz="1500" b="1" i="0" u="none" strike="noStrike" cap="none">
                <a:solidFill>
                  <a:srgbClr val="000000"/>
                </a:solidFill>
                <a:latin typeface="Arial"/>
                <a:ea typeface="Arial"/>
                <a:cs typeface="Arial"/>
                <a:sym typeface="Arial"/>
              </a:rPr>
              <a:t>Бутаналь</a:t>
            </a:r>
            <a:endParaRPr sz="1500" b="1" i="0" u="none" strike="noStrike" cap="none">
              <a:solidFill>
                <a:srgbClr val="000000"/>
              </a:solidFill>
              <a:latin typeface="Arial"/>
              <a:ea typeface="Arial"/>
              <a:cs typeface="Arial"/>
              <a:sym typeface="Arial"/>
            </a:endParaRPr>
          </a:p>
        </p:txBody>
      </p:sp>
      <p:sp>
        <p:nvSpPr>
          <p:cNvPr id="386" name="Google Shape;386;p59"/>
          <p:cNvSpPr txBox="1"/>
          <p:nvPr/>
        </p:nvSpPr>
        <p:spPr>
          <a:xfrm>
            <a:off x="1849475" y="3335775"/>
            <a:ext cx="1768800" cy="3357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ru" sz="1500" b="1" i="0" u="none" strike="noStrike" cap="none">
                <a:solidFill>
                  <a:srgbClr val="000000"/>
                </a:solidFill>
                <a:latin typeface="Arial"/>
                <a:ea typeface="Arial"/>
                <a:cs typeface="Arial"/>
                <a:sym typeface="Arial"/>
              </a:rPr>
              <a:t>Малоновый альдегид</a:t>
            </a:r>
            <a:endParaRPr sz="1500" b="1" i="0" u="none" strike="noStrike" cap="none">
              <a:solidFill>
                <a:srgbClr val="000000"/>
              </a:solidFill>
              <a:latin typeface="Arial"/>
              <a:ea typeface="Arial"/>
              <a:cs typeface="Arial"/>
              <a:sym typeface="Arial"/>
            </a:endParaRPr>
          </a:p>
        </p:txBody>
      </p:sp>
      <p:sp>
        <p:nvSpPr>
          <p:cNvPr id="387" name="Google Shape;387;p59"/>
          <p:cNvSpPr txBox="1"/>
          <p:nvPr/>
        </p:nvSpPr>
        <p:spPr>
          <a:xfrm>
            <a:off x="3797550" y="2446325"/>
            <a:ext cx="1548900" cy="3357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ru" sz="1500" b="1" i="0" u="none" strike="noStrike" cap="none">
                <a:solidFill>
                  <a:srgbClr val="0000FF"/>
                </a:solidFill>
                <a:latin typeface="Arial"/>
                <a:ea typeface="Arial"/>
                <a:cs typeface="Arial"/>
                <a:sym typeface="Arial"/>
              </a:rPr>
              <a:t>Бензальдегид</a:t>
            </a:r>
            <a:endParaRPr sz="1500" b="1" i="0" u="none" strike="noStrike" cap="none">
              <a:solidFill>
                <a:srgbClr val="0000FF"/>
              </a:solidFill>
              <a:latin typeface="Arial"/>
              <a:ea typeface="Arial"/>
              <a:cs typeface="Arial"/>
              <a:sym typeface="Arial"/>
            </a:endParaRPr>
          </a:p>
        </p:txBody>
      </p:sp>
      <p:sp>
        <p:nvSpPr>
          <p:cNvPr id="388" name="Google Shape;388;p59"/>
          <p:cNvSpPr txBox="1"/>
          <p:nvPr/>
        </p:nvSpPr>
        <p:spPr>
          <a:xfrm>
            <a:off x="5699700" y="2415413"/>
            <a:ext cx="1548900" cy="3357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ru" sz="1500" b="1" i="0" u="none" strike="noStrike" cap="none">
                <a:solidFill>
                  <a:srgbClr val="000000"/>
                </a:solidFill>
                <a:latin typeface="Arial"/>
                <a:ea typeface="Arial"/>
                <a:cs typeface="Arial"/>
                <a:sym typeface="Arial"/>
              </a:rPr>
              <a:t>Анизальдегид</a:t>
            </a:r>
            <a:endParaRPr sz="1500" b="1" i="0" u="none" strike="noStrike" cap="none">
              <a:solidFill>
                <a:srgbClr val="000000"/>
              </a:solidFill>
              <a:latin typeface="Arial"/>
              <a:ea typeface="Arial"/>
              <a:cs typeface="Arial"/>
              <a:sym typeface="Arial"/>
            </a:endParaRPr>
          </a:p>
        </p:txBody>
      </p:sp>
      <p:sp>
        <p:nvSpPr>
          <p:cNvPr id="389" name="Google Shape;389;p59"/>
          <p:cNvSpPr txBox="1"/>
          <p:nvPr/>
        </p:nvSpPr>
        <p:spPr>
          <a:xfrm>
            <a:off x="7152350" y="1649250"/>
            <a:ext cx="1962600" cy="4392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ru" sz="1500" b="1" i="0" u="none" strike="noStrike" cap="none">
                <a:solidFill>
                  <a:srgbClr val="000000"/>
                </a:solidFill>
                <a:latin typeface="Arial"/>
                <a:ea typeface="Arial"/>
                <a:cs typeface="Arial"/>
                <a:sym typeface="Arial"/>
              </a:rPr>
              <a:t>Пропиональдегид</a:t>
            </a:r>
            <a:endParaRPr sz="15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ru" sz="1500" b="1" i="0" u="none" strike="noStrike" cap="none">
                <a:solidFill>
                  <a:srgbClr val="000000"/>
                </a:solidFill>
                <a:latin typeface="Arial"/>
                <a:ea typeface="Arial"/>
                <a:cs typeface="Arial"/>
                <a:sym typeface="Arial"/>
              </a:rPr>
              <a:t>(пропаналь)</a:t>
            </a:r>
            <a:endParaRPr sz="1500" b="1" i="0" u="none" strike="noStrike" cap="none">
              <a:solidFill>
                <a:srgbClr val="000000"/>
              </a:solidFill>
              <a:latin typeface="Arial"/>
              <a:ea typeface="Arial"/>
              <a:cs typeface="Arial"/>
              <a:sym typeface="Arial"/>
            </a:endParaRPr>
          </a:p>
        </p:txBody>
      </p:sp>
      <p:sp>
        <p:nvSpPr>
          <p:cNvPr id="390" name="Google Shape;390;p59"/>
          <p:cNvSpPr txBox="1"/>
          <p:nvPr/>
        </p:nvSpPr>
        <p:spPr>
          <a:xfrm>
            <a:off x="7493838" y="2911325"/>
            <a:ext cx="1548900" cy="3357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ru" sz="1500" b="1" i="0" u="none" strike="noStrike" cap="none">
                <a:solidFill>
                  <a:srgbClr val="000000"/>
                </a:solidFill>
                <a:latin typeface="Arial"/>
                <a:ea typeface="Arial"/>
                <a:cs typeface="Arial"/>
                <a:sym typeface="Arial"/>
              </a:rPr>
              <a:t>Метиональ</a:t>
            </a:r>
            <a:endParaRPr sz="1500" b="1" i="0" u="none" strike="noStrike" cap="none">
              <a:solidFill>
                <a:srgbClr val="000000"/>
              </a:solidFill>
              <a:latin typeface="Arial"/>
              <a:ea typeface="Arial"/>
              <a:cs typeface="Arial"/>
              <a:sym typeface="Arial"/>
            </a:endParaRPr>
          </a:p>
        </p:txBody>
      </p:sp>
      <p:sp>
        <p:nvSpPr>
          <p:cNvPr id="391" name="Google Shape;391;p59"/>
          <p:cNvSpPr txBox="1"/>
          <p:nvPr/>
        </p:nvSpPr>
        <p:spPr>
          <a:xfrm>
            <a:off x="5279225" y="4138075"/>
            <a:ext cx="1873200" cy="3357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ru" sz="1500" b="1" i="0" u="none" strike="noStrike" cap="none">
                <a:solidFill>
                  <a:srgbClr val="000000"/>
                </a:solidFill>
                <a:latin typeface="Arial"/>
                <a:ea typeface="Arial"/>
                <a:cs typeface="Arial"/>
                <a:sym typeface="Arial"/>
              </a:rPr>
              <a:t>Қабық альдегиді</a:t>
            </a:r>
            <a:endParaRPr sz="1500" b="1" i="0" u="none" strike="noStrike" cap="none">
              <a:solidFill>
                <a:srgbClr val="000000"/>
              </a:solidFill>
              <a:latin typeface="Arial"/>
              <a:ea typeface="Arial"/>
              <a:cs typeface="Arial"/>
              <a:sym typeface="Arial"/>
            </a:endParaRPr>
          </a:p>
        </p:txBody>
      </p:sp>
      <p:sp>
        <p:nvSpPr>
          <p:cNvPr id="392" name="Google Shape;392;p59"/>
          <p:cNvSpPr txBox="1"/>
          <p:nvPr/>
        </p:nvSpPr>
        <p:spPr>
          <a:xfrm>
            <a:off x="7533350" y="4713750"/>
            <a:ext cx="1548900" cy="3357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ru" sz="1500" b="1" i="0" u="none" strike="noStrike" cap="none">
                <a:solidFill>
                  <a:srgbClr val="000000"/>
                </a:solidFill>
                <a:latin typeface="Arial"/>
                <a:ea typeface="Arial"/>
                <a:cs typeface="Arial"/>
                <a:sym typeface="Arial"/>
              </a:rPr>
              <a:t>Ванилин</a:t>
            </a:r>
            <a:endParaRPr sz="1500" b="1"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97" name="Google Shape;397;p60" descr="Картинки по запросу common aldehyde odors"/>
          <p:cNvPicPr preferRelativeResize="0"/>
          <p:nvPr/>
        </p:nvPicPr>
        <p:blipFill rotWithShape="1">
          <a:blip r:embed="rId3">
            <a:alphaModFix/>
          </a:blip>
          <a:srcRect/>
          <a:stretch/>
        </p:blipFill>
        <p:spPr>
          <a:xfrm>
            <a:off x="1451926" y="620875"/>
            <a:ext cx="7402850" cy="4522626"/>
          </a:xfrm>
          <a:prstGeom prst="rect">
            <a:avLst/>
          </a:prstGeom>
          <a:noFill/>
          <a:ln>
            <a:noFill/>
          </a:ln>
        </p:spPr>
      </p:pic>
      <p:sp>
        <p:nvSpPr>
          <p:cNvPr id="398" name="Google Shape;398;p60"/>
          <p:cNvSpPr txBox="1"/>
          <p:nvPr/>
        </p:nvSpPr>
        <p:spPr>
          <a:xfrm>
            <a:off x="150" y="86750"/>
            <a:ext cx="9144000" cy="43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ru" sz="2100" b="0" i="0" u="none" strike="noStrike" cap="none">
                <a:solidFill>
                  <a:srgbClr val="000000"/>
                </a:solidFill>
                <a:latin typeface="Arial"/>
                <a:ea typeface="Arial"/>
                <a:cs typeface="Arial"/>
                <a:sym typeface="Arial"/>
              </a:rPr>
              <a:t>Карбоксил тобымен белгілі </a:t>
            </a:r>
            <a:r>
              <a:rPr lang="ru" sz="2100" b="0" i="0" u="none" strike="noStrike" cap="none">
                <a:solidFill>
                  <a:srgbClr val="000000"/>
                </a:solidFill>
                <a:highlight>
                  <a:srgbClr val="EAD1DC"/>
                </a:highlight>
                <a:latin typeface="Arial"/>
                <a:ea typeface="Arial"/>
                <a:cs typeface="Arial"/>
                <a:sym typeface="Arial"/>
              </a:rPr>
              <a:t> хош иістер</a:t>
            </a:r>
            <a:r>
              <a:rPr lang="ru" sz="2100" b="0" i="0" u="none" strike="noStrike" cap="none">
                <a:solidFill>
                  <a:srgbClr val="000000"/>
                </a:solidFill>
                <a:latin typeface="Arial"/>
                <a:ea typeface="Arial"/>
                <a:cs typeface="Arial"/>
                <a:sym typeface="Arial"/>
              </a:rPr>
              <a:t> </a:t>
            </a:r>
            <a:r>
              <a:rPr lang="ru" sz="1600" b="0" i="0" u="none" strike="noStrike" cap="none">
                <a:solidFill>
                  <a:schemeClr val="dk1"/>
                </a:solidFill>
                <a:latin typeface="Arial"/>
                <a:ea typeface="Arial"/>
                <a:cs typeface="Arial"/>
                <a:sym typeface="Arial"/>
              </a:rPr>
              <a:t>(карбонил тобымен шатыстырмаңыздар)</a:t>
            </a:r>
            <a:endParaRPr sz="2100" b="0" i="0" u="none" strike="noStrike" cap="none">
              <a:solidFill>
                <a:srgbClr val="000000"/>
              </a:solidFill>
              <a:latin typeface="Arial"/>
              <a:ea typeface="Arial"/>
              <a:cs typeface="Arial"/>
              <a:sym typeface="Arial"/>
            </a:endParaRPr>
          </a:p>
        </p:txBody>
      </p:sp>
      <p:sp>
        <p:nvSpPr>
          <p:cNvPr id="399" name="Google Shape;399;p60"/>
          <p:cNvSpPr txBox="1"/>
          <p:nvPr/>
        </p:nvSpPr>
        <p:spPr>
          <a:xfrm>
            <a:off x="1684200" y="2903750"/>
            <a:ext cx="1293900" cy="644400"/>
          </a:xfrm>
          <a:prstGeom prst="rect">
            <a:avLst/>
          </a:prstGeom>
          <a:solidFill>
            <a:srgbClr val="FFFFFF"/>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ru" sz="1200" b="1" i="0" u="none" strike="noStrike" cap="none">
                <a:solidFill>
                  <a:srgbClr val="FF0000"/>
                </a:solidFill>
                <a:latin typeface="Arial"/>
                <a:ea typeface="Arial"/>
                <a:cs typeface="Arial"/>
                <a:sym typeface="Arial"/>
              </a:rPr>
              <a:t>Ром</a:t>
            </a:r>
            <a:endParaRPr sz="1200" b="1"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ru" sz="1200" b="1" i="0" u="none" strike="noStrike" cap="none">
                <a:solidFill>
                  <a:srgbClr val="000000"/>
                </a:solidFill>
                <a:latin typeface="Arial"/>
                <a:ea typeface="Arial"/>
                <a:cs typeface="Arial"/>
                <a:sym typeface="Arial"/>
              </a:rPr>
              <a:t>пропил</a:t>
            </a: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ru" sz="1200" b="1" i="0" u="none" strike="noStrike" cap="none">
                <a:solidFill>
                  <a:srgbClr val="000000"/>
                </a:solidFill>
                <a:latin typeface="Arial"/>
                <a:ea typeface="Arial"/>
                <a:cs typeface="Arial"/>
                <a:sym typeface="Arial"/>
              </a:rPr>
              <a:t>изобутират</a:t>
            </a:r>
            <a:endParaRPr sz="1200" b="1" i="0" u="none" strike="noStrike" cap="none">
              <a:solidFill>
                <a:srgbClr val="000000"/>
              </a:solidFill>
              <a:latin typeface="Arial"/>
              <a:ea typeface="Arial"/>
              <a:cs typeface="Arial"/>
              <a:sym typeface="Arial"/>
            </a:endParaRPr>
          </a:p>
        </p:txBody>
      </p:sp>
      <p:sp>
        <p:nvSpPr>
          <p:cNvPr id="400" name="Google Shape;400;p60"/>
          <p:cNvSpPr txBox="1"/>
          <p:nvPr/>
        </p:nvSpPr>
        <p:spPr>
          <a:xfrm>
            <a:off x="3569925" y="2916725"/>
            <a:ext cx="1275300" cy="644400"/>
          </a:xfrm>
          <a:prstGeom prst="rect">
            <a:avLst/>
          </a:prstGeom>
          <a:solidFill>
            <a:srgbClr val="FFFFFF"/>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ru" sz="1200" b="1" i="0" u="none" strike="noStrike" cap="none">
                <a:solidFill>
                  <a:srgbClr val="FF0000"/>
                </a:solidFill>
                <a:latin typeface="Arial"/>
                <a:ea typeface="Arial"/>
                <a:cs typeface="Arial"/>
                <a:sym typeface="Arial"/>
              </a:rPr>
              <a:t>Шабдалы </a:t>
            </a:r>
            <a:endParaRPr sz="1200" b="1"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ru" sz="1200" b="1" i="0" u="none" strike="noStrike" cap="none">
                <a:solidFill>
                  <a:srgbClr val="000000"/>
                </a:solidFill>
                <a:latin typeface="Arial"/>
                <a:ea typeface="Arial"/>
                <a:cs typeface="Arial"/>
                <a:sym typeface="Arial"/>
              </a:rPr>
              <a:t>бензил ацетат</a:t>
            </a:r>
            <a:endParaRPr sz="1200" b="1" i="0" u="none" strike="noStrike" cap="none">
              <a:solidFill>
                <a:srgbClr val="000000"/>
              </a:solidFill>
              <a:latin typeface="Arial"/>
              <a:ea typeface="Arial"/>
              <a:cs typeface="Arial"/>
              <a:sym typeface="Arial"/>
            </a:endParaRPr>
          </a:p>
        </p:txBody>
      </p:sp>
      <p:sp>
        <p:nvSpPr>
          <p:cNvPr id="401" name="Google Shape;401;p60"/>
          <p:cNvSpPr txBox="1"/>
          <p:nvPr/>
        </p:nvSpPr>
        <p:spPr>
          <a:xfrm>
            <a:off x="1221950" y="4669750"/>
            <a:ext cx="1625100" cy="473700"/>
          </a:xfrm>
          <a:prstGeom prst="rect">
            <a:avLst/>
          </a:prstGeom>
          <a:solidFill>
            <a:srgbClr val="FFFFFF"/>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ru" sz="1200" b="1" i="0" u="none" strike="noStrike" cap="none">
                <a:solidFill>
                  <a:srgbClr val="FF0000"/>
                </a:solidFill>
                <a:latin typeface="Arial"/>
                <a:ea typeface="Arial"/>
                <a:cs typeface="Arial"/>
                <a:sym typeface="Arial"/>
              </a:rPr>
              <a:t>Алмұртшөп жидегі</a:t>
            </a:r>
            <a:endParaRPr sz="1200" b="1"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ru" sz="1200" b="1" i="0" u="none" strike="noStrike" cap="none">
                <a:solidFill>
                  <a:srgbClr val="000000"/>
                </a:solidFill>
                <a:latin typeface="Arial"/>
                <a:ea typeface="Arial"/>
                <a:cs typeface="Arial"/>
                <a:sym typeface="Arial"/>
              </a:rPr>
              <a:t>метил салицилат</a:t>
            </a:r>
            <a:endParaRPr sz="1200" b="1" i="0" u="none" strike="noStrike" cap="none">
              <a:solidFill>
                <a:srgbClr val="000000"/>
              </a:solidFill>
              <a:latin typeface="Arial"/>
              <a:ea typeface="Arial"/>
              <a:cs typeface="Arial"/>
              <a:sym typeface="Arial"/>
            </a:endParaRPr>
          </a:p>
        </p:txBody>
      </p:sp>
      <p:sp>
        <p:nvSpPr>
          <p:cNvPr id="402" name="Google Shape;402;p60"/>
          <p:cNvSpPr txBox="1"/>
          <p:nvPr/>
        </p:nvSpPr>
        <p:spPr>
          <a:xfrm>
            <a:off x="3280275" y="4660600"/>
            <a:ext cx="1845900" cy="570000"/>
          </a:xfrm>
          <a:prstGeom prst="rect">
            <a:avLst/>
          </a:prstGeom>
          <a:solidFill>
            <a:srgbClr val="FFFFFF"/>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ru" sz="1200" b="1" i="0" u="none" strike="noStrike" cap="none">
                <a:solidFill>
                  <a:srgbClr val="FF0000"/>
                </a:solidFill>
                <a:latin typeface="Arial"/>
                <a:ea typeface="Arial"/>
                <a:cs typeface="Arial"/>
                <a:sym typeface="Arial"/>
              </a:rPr>
              <a:t>Бал</a:t>
            </a:r>
            <a:endParaRPr sz="1200" b="1"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ru" sz="1200" b="1" i="0" u="none" strike="noStrike" cap="none">
                <a:solidFill>
                  <a:srgbClr val="000000"/>
                </a:solidFill>
                <a:latin typeface="Arial"/>
                <a:ea typeface="Arial"/>
                <a:cs typeface="Arial"/>
                <a:sym typeface="Arial"/>
              </a:rPr>
              <a:t>метил фенилацетат</a:t>
            </a:r>
            <a:endParaRPr sz="1200" b="1" i="0" u="none" strike="noStrike" cap="none">
              <a:solidFill>
                <a:srgbClr val="000000"/>
              </a:solidFill>
              <a:latin typeface="Arial"/>
              <a:ea typeface="Arial"/>
              <a:cs typeface="Arial"/>
              <a:sym typeface="Arial"/>
            </a:endParaRPr>
          </a:p>
        </p:txBody>
      </p:sp>
      <p:sp>
        <p:nvSpPr>
          <p:cNvPr id="403" name="Google Shape;403;p60"/>
          <p:cNvSpPr txBox="1"/>
          <p:nvPr/>
        </p:nvSpPr>
        <p:spPr>
          <a:xfrm>
            <a:off x="5832525" y="4573450"/>
            <a:ext cx="2404500" cy="570000"/>
          </a:xfrm>
          <a:prstGeom prst="rect">
            <a:avLst/>
          </a:prstGeom>
          <a:solidFill>
            <a:srgbClr val="FFFFFF"/>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ru" sz="1200" b="1" i="0" u="none" strike="noStrike" cap="none">
                <a:solidFill>
                  <a:srgbClr val="FF0000"/>
                </a:solidFill>
                <a:latin typeface="Arial"/>
                <a:ea typeface="Arial"/>
                <a:cs typeface="Arial"/>
                <a:sym typeface="Arial"/>
              </a:rPr>
              <a:t>Құлпынай</a:t>
            </a:r>
            <a:endParaRPr sz="1200" b="1"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ru" sz="1200" b="1" i="0" u="none" strike="noStrike" cap="none">
                <a:solidFill>
                  <a:srgbClr val="000000"/>
                </a:solidFill>
                <a:latin typeface="Arial"/>
                <a:ea typeface="Arial"/>
                <a:cs typeface="Arial"/>
                <a:sym typeface="Arial"/>
              </a:rPr>
              <a:t>этил метил-фенил-глицидат</a:t>
            </a:r>
            <a:endParaRPr sz="1200" b="1" i="0" u="none" strike="noStrike" cap="none">
              <a:solidFill>
                <a:srgbClr val="000000"/>
              </a:solidFill>
              <a:latin typeface="Arial"/>
              <a:ea typeface="Arial"/>
              <a:cs typeface="Arial"/>
              <a:sym typeface="Arial"/>
            </a:endParaRPr>
          </a:p>
        </p:txBody>
      </p:sp>
      <p:sp>
        <p:nvSpPr>
          <p:cNvPr id="404" name="Google Shape;404;p60"/>
          <p:cNvSpPr txBox="1"/>
          <p:nvPr/>
        </p:nvSpPr>
        <p:spPr>
          <a:xfrm>
            <a:off x="1565325" y="1389950"/>
            <a:ext cx="1293900" cy="644400"/>
          </a:xfrm>
          <a:prstGeom prst="rect">
            <a:avLst/>
          </a:prstGeom>
          <a:solidFill>
            <a:srgbClr val="FFFFFF"/>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ru" sz="1200" b="1" i="0" u="none" strike="noStrike" cap="none">
                <a:solidFill>
                  <a:srgbClr val="FF0000"/>
                </a:solidFill>
                <a:latin typeface="Arial"/>
                <a:ea typeface="Arial"/>
                <a:cs typeface="Arial"/>
                <a:sym typeface="Arial"/>
              </a:rPr>
              <a:t>Таңқурай</a:t>
            </a:r>
            <a:endParaRPr sz="1200" b="1"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ru" sz="1200" b="1" i="0" u="none" strike="noStrike" cap="none">
                <a:solidFill>
                  <a:srgbClr val="000000"/>
                </a:solidFill>
                <a:latin typeface="Arial"/>
                <a:ea typeface="Arial"/>
                <a:cs typeface="Arial"/>
                <a:sym typeface="Arial"/>
              </a:rPr>
              <a:t>изо-бутил формиат</a:t>
            </a:r>
            <a:endParaRPr sz="1200" b="1" i="0" u="none" strike="noStrike" cap="none">
              <a:solidFill>
                <a:srgbClr val="000000"/>
              </a:solidFill>
              <a:latin typeface="Arial"/>
              <a:ea typeface="Arial"/>
              <a:cs typeface="Arial"/>
              <a:sym typeface="Arial"/>
            </a:endParaRPr>
          </a:p>
        </p:txBody>
      </p:sp>
      <p:sp>
        <p:nvSpPr>
          <p:cNvPr id="405" name="Google Shape;405;p60"/>
          <p:cNvSpPr txBox="1"/>
          <p:nvPr/>
        </p:nvSpPr>
        <p:spPr>
          <a:xfrm>
            <a:off x="3741625" y="1350950"/>
            <a:ext cx="1460700" cy="570000"/>
          </a:xfrm>
          <a:prstGeom prst="rect">
            <a:avLst/>
          </a:prstGeom>
          <a:solidFill>
            <a:srgbClr val="FFFFFF"/>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ru" sz="1200" b="1" i="0" u="none" strike="noStrike" cap="none">
                <a:solidFill>
                  <a:srgbClr val="FF0000"/>
                </a:solidFill>
                <a:latin typeface="Arial"/>
                <a:ea typeface="Arial"/>
                <a:cs typeface="Arial"/>
                <a:sym typeface="Arial"/>
              </a:rPr>
              <a:t>Алма</a:t>
            </a:r>
            <a:endParaRPr sz="1200" b="1"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ru" sz="1200" b="1" i="0" u="none" strike="noStrike" cap="none">
                <a:solidFill>
                  <a:srgbClr val="000000"/>
                </a:solidFill>
                <a:latin typeface="Arial"/>
                <a:ea typeface="Arial"/>
                <a:cs typeface="Arial"/>
                <a:sym typeface="Arial"/>
              </a:rPr>
              <a:t>бутил ацетат</a:t>
            </a:r>
            <a:endParaRPr sz="1200" b="1" i="0" u="none" strike="noStrike" cap="none">
              <a:solidFill>
                <a:srgbClr val="000000"/>
              </a:solidFill>
              <a:latin typeface="Arial"/>
              <a:ea typeface="Arial"/>
              <a:cs typeface="Arial"/>
              <a:sym typeface="Arial"/>
            </a:endParaRPr>
          </a:p>
        </p:txBody>
      </p:sp>
      <p:sp>
        <p:nvSpPr>
          <p:cNvPr id="406" name="Google Shape;406;p60"/>
          <p:cNvSpPr txBox="1"/>
          <p:nvPr/>
        </p:nvSpPr>
        <p:spPr>
          <a:xfrm>
            <a:off x="5869700" y="1313750"/>
            <a:ext cx="1293900" cy="644400"/>
          </a:xfrm>
          <a:prstGeom prst="rect">
            <a:avLst/>
          </a:prstGeom>
          <a:solidFill>
            <a:srgbClr val="FFFFFF"/>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ru" sz="1200" b="1" i="0" u="none" strike="noStrike" cap="none">
                <a:solidFill>
                  <a:srgbClr val="FF0000"/>
                </a:solidFill>
                <a:latin typeface="Arial"/>
                <a:ea typeface="Arial"/>
                <a:cs typeface="Arial"/>
                <a:sym typeface="Arial"/>
              </a:rPr>
              <a:t>Ананас</a:t>
            </a:r>
            <a:r>
              <a:rPr lang="ru" sz="1200" b="1" i="0" u="none" strike="noStrike" cap="none">
                <a:solidFill>
                  <a:srgbClr val="000000"/>
                </a:solidFill>
                <a:latin typeface="Arial"/>
                <a:ea typeface="Arial"/>
                <a:cs typeface="Arial"/>
                <a:sym typeface="Arial"/>
              </a:rPr>
              <a:t> </a:t>
            </a: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ru" sz="1200" b="1" i="0" u="none" strike="noStrike" cap="none">
                <a:solidFill>
                  <a:srgbClr val="000000"/>
                </a:solidFill>
                <a:latin typeface="Arial"/>
                <a:ea typeface="Arial"/>
                <a:cs typeface="Arial"/>
                <a:sym typeface="Arial"/>
              </a:rPr>
              <a:t>Этил бутират</a:t>
            </a:r>
            <a:endParaRPr sz="1200" b="1" i="0" u="none" strike="noStrike" cap="none">
              <a:solidFill>
                <a:srgbClr val="000000"/>
              </a:solidFill>
              <a:latin typeface="Arial"/>
              <a:ea typeface="Arial"/>
              <a:cs typeface="Arial"/>
              <a:sym typeface="Arial"/>
            </a:endParaRPr>
          </a:p>
        </p:txBody>
      </p:sp>
      <p:sp>
        <p:nvSpPr>
          <p:cNvPr id="407" name="Google Shape;407;p60"/>
          <p:cNvSpPr txBox="1"/>
          <p:nvPr/>
        </p:nvSpPr>
        <p:spPr>
          <a:xfrm>
            <a:off x="6640425" y="2916725"/>
            <a:ext cx="1189800" cy="570000"/>
          </a:xfrm>
          <a:prstGeom prst="rect">
            <a:avLst/>
          </a:prstGeom>
          <a:solidFill>
            <a:srgbClr val="FFFFFF"/>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ru" sz="1200" b="1" i="0" u="none" strike="noStrike" cap="none">
                <a:solidFill>
                  <a:srgbClr val="FF0000"/>
                </a:solidFill>
                <a:latin typeface="Arial"/>
                <a:ea typeface="Arial"/>
                <a:cs typeface="Arial"/>
                <a:sym typeface="Arial"/>
              </a:rPr>
              <a:t>Апельсин</a:t>
            </a:r>
            <a:endParaRPr sz="1200" b="1"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ru" sz="1200" b="1" i="0" u="none" strike="noStrike" cap="none">
                <a:solidFill>
                  <a:srgbClr val="000000"/>
                </a:solidFill>
                <a:latin typeface="Arial"/>
                <a:ea typeface="Arial"/>
                <a:cs typeface="Arial"/>
                <a:sym typeface="Arial"/>
              </a:rPr>
              <a:t>октил ацетат</a:t>
            </a:r>
            <a:endParaRPr sz="1200" b="1"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61"/>
          <p:cNvSpPr txBox="1"/>
          <p:nvPr/>
        </p:nvSpPr>
        <p:spPr>
          <a:xfrm>
            <a:off x="5103325" y="642925"/>
            <a:ext cx="3817500" cy="43533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2000"/>
              <a:buFont typeface="Arial"/>
              <a:buNone/>
            </a:pPr>
            <a:r>
              <a:rPr lang="ru" sz="2000" b="0" i="0" u="none" strike="noStrike" cap="none">
                <a:solidFill>
                  <a:srgbClr val="000000"/>
                </a:solidFill>
                <a:latin typeface="Arial"/>
                <a:ea typeface="Arial"/>
                <a:cs typeface="Arial"/>
                <a:sym typeface="Arial"/>
              </a:rPr>
              <a:t>Қазіргі уақытта кокаинді теріс пайдаланудың тиімді емі жоқ. Алайда, жаңа зерттеулердің серпіні кокаиндік тәуелділікті емдеудің дамуына әкелуі мүмкін.</a:t>
            </a:r>
            <a:endParaRPr sz="2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r>
              <a:rPr lang="ru" sz="2000" b="0" i="0" u="none" strike="noStrike" cap="none">
                <a:solidFill>
                  <a:srgbClr val="000000"/>
                </a:solidFill>
                <a:latin typeface="Arial"/>
                <a:ea typeface="Arial"/>
                <a:cs typeface="Arial"/>
                <a:sym typeface="Arial"/>
              </a:rPr>
              <a:t>Кокаиннің екі эфир функциясы бар. Бензоил эфирдің гидролизі экгогинді метил эфирін береді және метил эфирдің гидролизі бензоилэкгонинді (БЭ) береді.</a:t>
            </a:r>
            <a:endParaRPr sz="2000" b="0" i="0" u="none" strike="noStrike" cap="none">
              <a:solidFill>
                <a:srgbClr val="000000"/>
              </a:solidFill>
              <a:latin typeface="Arial"/>
              <a:ea typeface="Arial"/>
              <a:cs typeface="Arial"/>
              <a:sym typeface="Arial"/>
            </a:endParaRPr>
          </a:p>
        </p:txBody>
      </p:sp>
      <p:pic>
        <p:nvPicPr>
          <p:cNvPr id="413" name="Google Shape;413;p61"/>
          <p:cNvPicPr preferRelativeResize="0"/>
          <p:nvPr/>
        </p:nvPicPr>
        <p:blipFill rotWithShape="1">
          <a:blip r:embed="rId3">
            <a:alphaModFix/>
          </a:blip>
          <a:srcRect/>
          <a:stretch/>
        </p:blipFill>
        <p:spPr>
          <a:xfrm>
            <a:off x="10725" y="318725"/>
            <a:ext cx="5027673" cy="4824776"/>
          </a:xfrm>
          <a:prstGeom prst="rect">
            <a:avLst/>
          </a:prstGeom>
          <a:noFill/>
          <a:ln>
            <a:noFill/>
          </a:ln>
        </p:spPr>
      </p:pic>
      <p:sp>
        <p:nvSpPr>
          <p:cNvPr id="414" name="Google Shape;414;p61"/>
          <p:cNvSpPr txBox="1">
            <a:spLocks noGrp="1"/>
          </p:cNvSpPr>
          <p:nvPr>
            <p:ph type="ctrTitle"/>
          </p:nvPr>
        </p:nvSpPr>
        <p:spPr>
          <a:xfrm>
            <a:off x="311700" y="137650"/>
            <a:ext cx="8520600" cy="428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ru" sz="2900"/>
              <a:t>Кейс: Кокаиннің химиясы</a:t>
            </a:r>
            <a:endParaRPr sz="2900"/>
          </a:p>
        </p:txBody>
      </p:sp>
      <p:sp>
        <p:nvSpPr>
          <p:cNvPr id="415" name="Google Shape;415;p61"/>
          <p:cNvSpPr/>
          <p:nvPr/>
        </p:nvSpPr>
        <p:spPr>
          <a:xfrm>
            <a:off x="3050413" y="1901685"/>
            <a:ext cx="2039350" cy="1785775"/>
          </a:xfrm>
          <a:custGeom>
            <a:avLst/>
            <a:gdLst/>
            <a:ahLst/>
            <a:cxnLst/>
            <a:rect l="l" t="t" r="r" b="b"/>
            <a:pathLst>
              <a:path w="81574" h="71431" extrusionOk="0">
                <a:moveTo>
                  <a:pt x="81574" y="71431"/>
                </a:moveTo>
                <a:cubicBezTo>
                  <a:pt x="67009" y="65362"/>
                  <a:pt x="52296" y="58875"/>
                  <a:pt x="39674" y="49407"/>
                </a:cubicBezTo>
                <a:cubicBezTo>
                  <a:pt x="35224" y="46069"/>
                  <a:pt x="28409" y="45136"/>
                  <a:pt x="25708" y="40274"/>
                </a:cubicBezTo>
                <a:cubicBezTo>
                  <a:pt x="19389" y="28899"/>
                  <a:pt x="10902" y="18870"/>
                  <a:pt x="3683" y="8044"/>
                </a:cubicBezTo>
                <a:cubicBezTo>
                  <a:pt x="2170" y="5775"/>
                  <a:pt x="-1053" y="2792"/>
                  <a:pt x="460" y="523"/>
                </a:cubicBezTo>
                <a:cubicBezTo>
                  <a:pt x="1483" y="-1011"/>
                  <a:pt x="5295" y="1365"/>
                  <a:pt x="5295" y="3209"/>
                </a:cubicBezTo>
                <a:cubicBezTo>
                  <a:pt x="5295" y="3947"/>
                  <a:pt x="3806" y="3002"/>
                  <a:pt x="3146" y="2672"/>
                </a:cubicBezTo>
                <a:cubicBezTo>
                  <a:pt x="2013" y="2106"/>
                  <a:pt x="460" y="4092"/>
                  <a:pt x="460" y="5358"/>
                </a:cubicBezTo>
              </a:path>
            </a:pathLst>
          </a:custGeom>
          <a:noFill/>
          <a:ln w="38100"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61"/>
          <p:cNvSpPr/>
          <p:nvPr/>
        </p:nvSpPr>
        <p:spPr>
          <a:xfrm>
            <a:off x="2041275" y="3902325"/>
            <a:ext cx="4458600" cy="1346000"/>
          </a:xfrm>
          <a:custGeom>
            <a:avLst/>
            <a:gdLst/>
            <a:ahLst/>
            <a:cxnLst/>
            <a:rect l="l" t="t" r="r" b="b"/>
            <a:pathLst>
              <a:path w="178344" h="53840" extrusionOk="0">
                <a:moveTo>
                  <a:pt x="178344" y="37602"/>
                </a:moveTo>
                <a:cubicBezTo>
                  <a:pt x="174881" y="42800"/>
                  <a:pt x="167854" y="45170"/>
                  <a:pt x="161692" y="46197"/>
                </a:cubicBezTo>
                <a:cubicBezTo>
                  <a:pt x="150396" y="48079"/>
                  <a:pt x="139186" y="50487"/>
                  <a:pt x="127849" y="52106"/>
                </a:cubicBezTo>
                <a:cubicBezTo>
                  <a:pt x="99963" y="56089"/>
                  <a:pt x="71133" y="52266"/>
                  <a:pt x="43512" y="46734"/>
                </a:cubicBezTo>
                <a:cubicBezTo>
                  <a:pt x="37167" y="45463"/>
                  <a:pt x="30602" y="44578"/>
                  <a:pt x="24711" y="41900"/>
                </a:cubicBezTo>
                <a:cubicBezTo>
                  <a:pt x="14702" y="37350"/>
                  <a:pt x="6990" y="26359"/>
                  <a:pt x="4835" y="15578"/>
                </a:cubicBezTo>
                <a:cubicBezTo>
                  <a:pt x="4085" y="11824"/>
                  <a:pt x="3614" y="8011"/>
                  <a:pt x="2686" y="4297"/>
                </a:cubicBezTo>
                <a:cubicBezTo>
                  <a:pt x="2336" y="2897"/>
                  <a:pt x="706" y="0"/>
                  <a:pt x="2149" y="0"/>
                </a:cubicBezTo>
                <a:cubicBezTo>
                  <a:pt x="4393" y="0"/>
                  <a:pt x="6958" y="7495"/>
                  <a:pt x="5372" y="5909"/>
                </a:cubicBezTo>
                <a:cubicBezTo>
                  <a:pt x="4351" y="4888"/>
                  <a:pt x="4667" y="2149"/>
                  <a:pt x="3223" y="2149"/>
                </a:cubicBezTo>
                <a:cubicBezTo>
                  <a:pt x="1286" y="2149"/>
                  <a:pt x="867" y="5251"/>
                  <a:pt x="0" y="6983"/>
                </a:cubicBezTo>
              </a:path>
            </a:pathLst>
          </a:custGeom>
          <a:noFill/>
          <a:ln w="38100"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62"/>
          <p:cNvSpPr txBox="1">
            <a:spLocks noGrp="1"/>
          </p:cNvSpPr>
          <p:nvPr>
            <p:ph type="ctrTitle"/>
          </p:nvPr>
        </p:nvSpPr>
        <p:spPr>
          <a:xfrm>
            <a:off x="282900" y="0"/>
            <a:ext cx="5344800" cy="428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ru" sz="2600"/>
              <a:t>Кейс: </a:t>
            </a:r>
            <a:r>
              <a:rPr lang="ru" sz="2900"/>
              <a:t>Кокаиннің химиясы</a:t>
            </a:r>
            <a:endParaRPr sz="4900"/>
          </a:p>
        </p:txBody>
      </p:sp>
      <p:pic>
        <p:nvPicPr>
          <p:cNvPr id="422" name="Google Shape;422;p62" descr="Картинки по запросу butyrylcholinesterase"/>
          <p:cNvPicPr preferRelativeResize="0"/>
          <p:nvPr/>
        </p:nvPicPr>
        <p:blipFill rotWithShape="1">
          <a:blip r:embed="rId3">
            <a:alphaModFix/>
          </a:blip>
          <a:srcRect/>
          <a:stretch/>
        </p:blipFill>
        <p:spPr>
          <a:xfrm>
            <a:off x="6541750" y="214875"/>
            <a:ext cx="2535100" cy="1901325"/>
          </a:xfrm>
          <a:prstGeom prst="rect">
            <a:avLst/>
          </a:prstGeom>
          <a:noFill/>
          <a:ln>
            <a:noFill/>
          </a:ln>
        </p:spPr>
      </p:pic>
      <p:sp>
        <p:nvSpPr>
          <p:cNvPr id="423" name="Google Shape;423;p62"/>
          <p:cNvSpPr txBox="1"/>
          <p:nvPr/>
        </p:nvSpPr>
        <p:spPr>
          <a:xfrm>
            <a:off x="138000" y="2020175"/>
            <a:ext cx="8869500" cy="28296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ru" sz="1800" b="0" i="0" u="none" strike="noStrike" cap="none">
                <a:solidFill>
                  <a:srgbClr val="000000"/>
                </a:solidFill>
                <a:latin typeface="Arial"/>
                <a:ea typeface="Arial"/>
                <a:cs typeface="Arial"/>
                <a:sym typeface="Arial"/>
              </a:rPr>
              <a:t>Сонымен қатар, бауырдың екі ферменттері (hCE-1 және hCE-2 деп белгіленетін) метил эфирде және бензоил эфирде гидролизді катализдейді. EME кокаинге қарағанда белсенді емес, және </a:t>
            </a:r>
            <a:r>
              <a:rPr lang="ru" sz="1800" b="0" i="0" u="none" strike="noStrike" cap="none">
                <a:solidFill>
                  <a:schemeClr val="dk1"/>
                </a:solidFill>
                <a:latin typeface="Arial"/>
                <a:ea typeface="Arial"/>
                <a:cs typeface="Arial"/>
                <a:sym typeface="Arial"/>
              </a:rPr>
              <a:t>тамырлардың кеңеюіне </a:t>
            </a:r>
            <a:r>
              <a:rPr lang="ru" sz="1800" b="0" i="0" u="none" strike="noStrike" cap="none">
                <a:solidFill>
                  <a:srgbClr val="000000"/>
                </a:solidFill>
                <a:latin typeface="Arial"/>
                <a:ea typeface="Arial"/>
                <a:cs typeface="Arial"/>
                <a:sym typeface="Arial"/>
              </a:rPr>
              <a:t>себеп болады деп есептеледі. ЕК, екінші жағынан, кокаинге ұқсас және тамырлардың кеңеюін тудырады, сондай-ақ, құрысудың шегін төмендетеді. Зерттеушілер BChE мутанттық нысанын ойлап тапты, ол ағзадағы осы ферменттің табиғи нұсқасына қарағанда 2000 есе жылдам кокаин метаболизденуі мүмкін. Олар әзірлеген фермент кокаин артық дозалаған тышқандарды енгізгенде құрысулар мен өлімнің алдын алады".</a:t>
            </a:r>
            <a:endParaRPr sz="1400" b="0" i="0" u="none" strike="noStrike" cap="none">
              <a:solidFill>
                <a:srgbClr val="000000"/>
              </a:solidFill>
              <a:latin typeface="Arial"/>
              <a:ea typeface="Arial"/>
              <a:cs typeface="Arial"/>
              <a:sym typeface="Arial"/>
            </a:endParaRPr>
          </a:p>
        </p:txBody>
      </p:sp>
      <p:sp>
        <p:nvSpPr>
          <p:cNvPr id="424" name="Google Shape;424;p62"/>
          <p:cNvSpPr txBox="1"/>
          <p:nvPr/>
        </p:nvSpPr>
        <p:spPr>
          <a:xfrm>
            <a:off x="138000" y="268200"/>
            <a:ext cx="6855300" cy="120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ru" sz="1800" b="0" i="0" u="none" strike="noStrike" cap="none">
                <a:solidFill>
                  <a:srgbClr val="000000"/>
                </a:solidFill>
                <a:latin typeface="Arial"/>
                <a:ea typeface="Arial"/>
                <a:cs typeface="Arial"/>
                <a:sym typeface="Arial"/>
              </a:rPr>
              <a:t>Қандағы ферменттер, бутилхолинестераз (BChE) in vivo-ның кокаин метаболизмінің басты бағыты деп саналатын бензоил эфирін (ЭМЖ) гидролизін катализдейді.</a:t>
            </a:r>
            <a:endParaRPr sz="3200" b="0" i="0" u="none" strike="noStrike" cap="none">
              <a:solidFill>
                <a:srgbClr val="595959"/>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a:spLocks noGrp="1"/>
          </p:cNvSpPr>
          <p:nvPr>
            <p:ph type="subTitle" idx="1"/>
          </p:nvPr>
        </p:nvSpPr>
        <p:spPr>
          <a:xfrm>
            <a:off x="9925" y="512825"/>
            <a:ext cx="9134100" cy="38295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2800"/>
              <a:buNone/>
            </a:pPr>
            <a:r>
              <a:rPr lang="ru" sz="2000" b="1">
                <a:solidFill>
                  <a:schemeClr val="dk1"/>
                </a:solidFill>
              </a:rPr>
              <a:t>Тақырыптар</a:t>
            </a:r>
            <a:endParaRPr sz="2000" b="1">
              <a:solidFill>
                <a:schemeClr val="dk1"/>
              </a:solidFill>
            </a:endParaRPr>
          </a:p>
          <a:p>
            <a:pPr marL="0" lvl="0" indent="0" algn="just" rtl="0">
              <a:lnSpc>
                <a:spcPct val="100000"/>
              </a:lnSpc>
              <a:spcBef>
                <a:spcPts val="0"/>
              </a:spcBef>
              <a:spcAft>
                <a:spcPts val="0"/>
              </a:spcAft>
              <a:buSzPts val="2800"/>
              <a:buNone/>
            </a:pPr>
            <a:r>
              <a:rPr lang="ru" sz="1800">
                <a:solidFill>
                  <a:schemeClr val="dk1"/>
                </a:solidFill>
              </a:rPr>
              <a:t>- Карбонил тобы, Қарапайым альдегидтер мен кетондардың аталуы</a:t>
            </a:r>
            <a:br>
              <a:rPr lang="ru" sz="1800">
                <a:solidFill>
                  <a:schemeClr val="dk1"/>
                </a:solidFill>
              </a:rPr>
            </a:br>
            <a:r>
              <a:rPr lang="ru" sz="1800">
                <a:solidFill>
                  <a:schemeClr val="dk1"/>
                </a:solidFill>
              </a:rPr>
              <a:t>- альдегидтер мен кетондардың қасиеттері</a:t>
            </a:r>
            <a:br>
              <a:rPr lang="ru" sz="1800">
                <a:solidFill>
                  <a:schemeClr val="dk1"/>
                </a:solidFill>
              </a:rPr>
            </a:br>
            <a:r>
              <a:rPr lang="ru" sz="1800">
                <a:solidFill>
                  <a:schemeClr val="dk1"/>
                </a:solidFill>
              </a:rPr>
              <a:t>- Бірнеше белгілі альдегидтер мен кетондар</a:t>
            </a:r>
            <a:br>
              <a:rPr lang="ru" sz="1800">
                <a:solidFill>
                  <a:schemeClr val="dk1"/>
                </a:solidFill>
              </a:rPr>
            </a:br>
            <a:r>
              <a:rPr lang="ru" sz="1800">
                <a:solidFill>
                  <a:schemeClr val="dk1"/>
                </a:solidFill>
              </a:rPr>
              <a:t>- Альдегидтердің тотығуы</a:t>
            </a:r>
            <a:br>
              <a:rPr lang="ru" sz="1800">
                <a:solidFill>
                  <a:schemeClr val="dk1"/>
                </a:solidFill>
              </a:rPr>
            </a:br>
            <a:r>
              <a:rPr lang="ru" sz="1800">
                <a:solidFill>
                  <a:schemeClr val="dk1"/>
                </a:solidFill>
              </a:rPr>
              <a:t>- альдегидтер мен кетондардың тотықсыздануы</a:t>
            </a:r>
            <a:br>
              <a:rPr lang="ru" sz="1800">
                <a:solidFill>
                  <a:schemeClr val="dk1"/>
                </a:solidFill>
              </a:rPr>
            </a:br>
            <a:r>
              <a:rPr lang="ru" sz="1800">
                <a:solidFill>
                  <a:schemeClr val="dk1"/>
                </a:solidFill>
              </a:rPr>
              <a:t>- Спирттердің қосылуы: Жартылай ацетальдар</a:t>
            </a:r>
            <a:endParaRPr sz="1800">
              <a:solidFill>
                <a:schemeClr val="dk1"/>
              </a:solidFill>
            </a:endParaRPr>
          </a:p>
          <a:p>
            <a:pPr marL="457200" lvl="0" indent="-336550" algn="just" rtl="0">
              <a:lnSpc>
                <a:spcPct val="100000"/>
              </a:lnSpc>
              <a:spcBef>
                <a:spcPts val="0"/>
              </a:spcBef>
              <a:spcAft>
                <a:spcPts val="0"/>
              </a:spcAft>
              <a:buClr>
                <a:schemeClr val="dk1"/>
              </a:buClr>
              <a:buSzPts val="1700"/>
              <a:buChar char="❏"/>
            </a:pPr>
            <a:r>
              <a:rPr lang="ru" sz="1700">
                <a:solidFill>
                  <a:schemeClr val="dk1"/>
                </a:solidFill>
              </a:rPr>
              <a:t>- Карбонил тобын, оның полярлығын және пішінін анықтаңыз</a:t>
            </a:r>
            <a:endParaRPr sz="1700">
              <a:solidFill>
                <a:schemeClr val="dk1"/>
              </a:solidFill>
            </a:endParaRPr>
          </a:p>
          <a:p>
            <a:pPr marL="457200" lvl="0" indent="-336550" algn="just" rtl="0">
              <a:lnSpc>
                <a:spcPct val="100000"/>
              </a:lnSpc>
              <a:spcBef>
                <a:spcPts val="0"/>
              </a:spcBef>
              <a:spcAft>
                <a:spcPts val="0"/>
              </a:spcAft>
              <a:buClr>
                <a:schemeClr val="dk1"/>
              </a:buClr>
              <a:buSzPts val="1700"/>
              <a:buChar char="❏"/>
            </a:pPr>
            <a:r>
              <a:rPr lang="ru" sz="1700">
                <a:solidFill>
                  <a:schemeClr val="dk1"/>
                </a:solidFill>
              </a:rPr>
              <a:t>- Құрылымы немесе аты берілген қарапайым альдегидтер мен кетондарды атаңыз жәнежазыңыз</a:t>
            </a:r>
            <a:endParaRPr sz="1700">
              <a:solidFill>
                <a:schemeClr val="dk1"/>
              </a:solidFill>
            </a:endParaRPr>
          </a:p>
          <a:p>
            <a:pPr marL="457200" lvl="0" indent="-336550" algn="just" rtl="0">
              <a:lnSpc>
                <a:spcPct val="100000"/>
              </a:lnSpc>
              <a:spcBef>
                <a:spcPts val="0"/>
              </a:spcBef>
              <a:spcAft>
                <a:spcPts val="0"/>
              </a:spcAft>
              <a:buClr>
                <a:schemeClr val="dk1"/>
              </a:buClr>
              <a:buSzPts val="1700"/>
              <a:buChar char="❏"/>
            </a:pPr>
            <a:r>
              <a:rPr lang="ru" sz="1700">
                <a:solidFill>
                  <a:schemeClr val="dk1"/>
                </a:solidFill>
              </a:rPr>
              <a:t>- Полярлықты, сутектік байланысты және альдегидтер мен кетондардың суда ерігіштігін сипаттаңыз</a:t>
            </a:r>
            <a:endParaRPr sz="1700">
              <a:solidFill>
                <a:schemeClr val="dk1"/>
              </a:solidFill>
            </a:endParaRPr>
          </a:p>
          <a:p>
            <a:pPr marL="457200" lvl="0" indent="-336550" algn="just" rtl="0">
              <a:lnSpc>
                <a:spcPct val="100000"/>
              </a:lnSpc>
              <a:spcBef>
                <a:spcPts val="0"/>
              </a:spcBef>
              <a:spcAft>
                <a:spcPts val="0"/>
              </a:spcAft>
              <a:buClr>
                <a:schemeClr val="dk1"/>
              </a:buClr>
              <a:buSzPts val="1700"/>
              <a:buChar char="❏"/>
            </a:pPr>
            <a:r>
              <a:rPr lang="ru" sz="1700">
                <a:solidFill>
                  <a:schemeClr val="dk1"/>
                </a:solidFill>
              </a:rPr>
              <a:t>- альдегидтер мен кетондардың тотықсыздануының өнімдерін анықтау</a:t>
            </a:r>
            <a:endParaRPr sz="1700">
              <a:solidFill>
                <a:schemeClr val="dk1"/>
              </a:solidFill>
            </a:endParaRPr>
          </a:p>
          <a:p>
            <a:pPr marL="457200" lvl="0" indent="-336550" algn="just" rtl="0">
              <a:lnSpc>
                <a:spcPct val="100000"/>
              </a:lnSpc>
              <a:spcBef>
                <a:spcPts val="0"/>
              </a:spcBef>
              <a:spcAft>
                <a:spcPts val="0"/>
              </a:spcAft>
              <a:buClr>
                <a:schemeClr val="dk1"/>
              </a:buClr>
              <a:buSzPts val="1700"/>
              <a:buChar char="❏"/>
            </a:pPr>
            <a:r>
              <a:rPr lang="ru" sz="1700">
                <a:solidFill>
                  <a:schemeClr val="dk1"/>
                </a:solidFill>
              </a:rPr>
              <a:t>- жартылай ацеталдар, ацетальдар мен кетальдар арасындағы айырмашылықтарды анықтаңыз</a:t>
            </a:r>
            <a:endParaRPr sz="1700">
              <a:solidFill>
                <a:schemeClr val="dk1"/>
              </a:solidFill>
            </a:endParaRPr>
          </a:p>
          <a:p>
            <a:pPr marL="457200" lvl="0" indent="-336550" algn="just" rtl="0">
              <a:lnSpc>
                <a:spcPct val="100000"/>
              </a:lnSpc>
              <a:spcBef>
                <a:spcPts val="0"/>
              </a:spcBef>
              <a:spcAft>
                <a:spcPts val="0"/>
              </a:spcAft>
              <a:buClr>
                <a:schemeClr val="dk1"/>
              </a:buClr>
              <a:buSzPts val="1700"/>
              <a:buChar char="❏"/>
            </a:pPr>
            <a:r>
              <a:rPr lang="ru" sz="1700">
                <a:solidFill>
                  <a:schemeClr val="dk1"/>
                </a:solidFill>
              </a:rPr>
              <a:t>- жартылай ацеталдар, ацетальдардың  түзілуін және олардың гидролизін болжау</a:t>
            </a:r>
            <a:endParaRPr sz="1700">
              <a:solidFill>
                <a:schemeClr val="dk1"/>
              </a:solidFill>
            </a:endParaRPr>
          </a:p>
          <a:p>
            <a:pPr marL="0" lvl="0" indent="0" algn="just" rtl="0">
              <a:lnSpc>
                <a:spcPct val="100000"/>
              </a:lnSpc>
              <a:spcBef>
                <a:spcPts val="0"/>
              </a:spcBef>
              <a:spcAft>
                <a:spcPts val="0"/>
              </a:spcAft>
              <a:buSzPts val="2800"/>
              <a:buNone/>
            </a:pPr>
            <a:endParaRPr sz="1700">
              <a:solidFill>
                <a:schemeClr val="dk1"/>
              </a:solidFill>
            </a:endParaRPr>
          </a:p>
        </p:txBody>
      </p:sp>
      <p:sp>
        <p:nvSpPr>
          <p:cNvPr id="187" name="Google Shape;187;p39"/>
          <p:cNvSpPr txBox="1">
            <a:spLocks noGrp="1"/>
          </p:cNvSpPr>
          <p:nvPr>
            <p:ph type="ctrTitle"/>
          </p:nvPr>
        </p:nvSpPr>
        <p:spPr>
          <a:xfrm>
            <a:off x="165775" y="81475"/>
            <a:ext cx="8520600" cy="510000"/>
          </a:xfrm>
          <a:prstGeom prst="rect">
            <a:avLst/>
          </a:prstGeom>
          <a:noFill/>
          <a:ln>
            <a:noFill/>
          </a:ln>
        </p:spPr>
        <p:txBody>
          <a:bodyPr spcFirstLastPara="1" wrap="square" lIns="91425" tIns="91425" rIns="91425" bIns="91425" anchor="b" anchorCtr="0">
            <a:noAutofit/>
          </a:bodyPr>
          <a:lstStyle/>
          <a:p>
            <a:pPr marL="0" lvl="0" indent="0" algn="just" rtl="0">
              <a:lnSpc>
                <a:spcPct val="100000"/>
              </a:lnSpc>
              <a:spcBef>
                <a:spcPts val="0"/>
              </a:spcBef>
              <a:spcAft>
                <a:spcPts val="0"/>
              </a:spcAft>
              <a:buClr>
                <a:schemeClr val="dk1"/>
              </a:buClr>
              <a:buSzPts val="1100"/>
              <a:buFont typeface="Arial"/>
              <a:buNone/>
            </a:pPr>
            <a:r>
              <a:rPr lang="ru" sz="2400" b="1">
                <a:latin typeface="Book Antiqua"/>
                <a:ea typeface="Book Antiqua"/>
                <a:cs typeface="Book Antiqua"/>
                <a:sym typeface="Book Antiqua"/>
              </a:rPr>
              <a:t>Лекция соңында сіз келесі мәліметтерді игере аласыз:</a:t>
            </a:r>
            <a:endParaRPr sz="3200" b="1">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pic>
        <p:nvPicPr>
          <p:cNvPr id="429" name="Google Shape;429;p63" descr="Картинки по запросу dopamine"/>
          <p:cNvPicPr preferRelativeResize="0"/>
          <p:nvPr/>
        </p:nvPicPr>
        <p:blipFill rotWithShape="1">
          <a:blip r:embed="rId3">
            <a:alphaModFix/>
          </a:blip>
          <a:srcRect/>
          <a:stretch/>
        </p:blipFill>
        <p:spPr>
          <a:xfrm>
            <a:off x="5640400" y="139250"/>
            <a:ext cx="3354225" cy="1554650"/>
          </a:xfrm>
          <a:prstGeom prst="rect">
            <a:avLst/>
          </a:prstGeom>
          <a:noFill/>
          <a:ln>
            <a:noFill/>
          </a:ln>
        </p:spPr>
      </p:pic>
      <p:pic>
        <p:nvPicPr>
          <p:cNvPr id="430" name="Google Shape;430;p63" descr="Похожее изображение"/>
          <p:cNvPicPr preferRelativeResize="0"/>
          <p:nvPr/>
        </p:nvPicPr>
        <p:blipFill rotWithShape="1">
          <a:blip r:embed="rId4">
            <a:alphaModFix/>
          </a:blip>
          <a:srcRect b="15087"/>
          <a:stretch/>
        </p:blipFill>
        <p:spPr>
          <a:xfrm>
            <a:off x="5450050" y="1806625"/>
            <a:ext cx="3733800" cy="2825325"/>
          </a:xfrm>
          <a:prstGeom prst="rect">
            <a:avLst/>
          </a:prstGeom>
          <a:noFill/>
          <a:ln>
            <a:noFill/>
          </a:ln>
        </p:spPr>
      </p:pic>
      <p:sp>
        <p:nvSpPr>
          <p:cNvPr id="431" name="Google Shape;431;p63"/>
          <p:cNvSpPr txBox="1"/>
          <p:nvPr/>
        </p:nvSpPr>
        <p:spPr>
          <a:xfrm>
            <a:off x="0" y="-76200"/>
            <a:ext cx="5385300" cy="464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ru" sz="2600" b="0" i="0" u="none" strike="noStrike" cap="none">
                <a:solidFill>
                  <a:schemeClr val="dk1"/>
                </a:solidFill>
                <a:latin typeface="Arial"/>
                <a:ea typeface="Arial"/>
                <a:cs typeface="Arial"/>
                <a:sym typeface="Arial"/>
              </a:rPr>
              <a:t>Кейс: </a:t>
            </a:r>
            <a:r>
              <a:rPr lang="ru" sz="2900" b="0" i="0" u="none" strike="noStrike" cap="none">
                <a:solidFill>
                  <a:schemeClr val="dk1"/>
                </a:solidFill>
                <a:latin typeface="Arial"/>
                <a:ea typeface="Arial"/>
                <a:cs typeface="Arial"/>
                <a:sym typeface="Arial"/>
              </a:rPr>
              <a:t>Кокаиннің химиясы</a:t>
            </a:r>
            <a:endParaRPr sz="4900" b="0" i="0" u="none" strike="noStrike" cap="none">
              <a:solidFill>
                <a:schemeClr val="dk1"/>
              </a:solidFill>
              <a:latin typeface="Arial"/>
              <a:ea typeface="Arial"/>
              <a:cs typeface="Arial"/>
              <a:sym typeface="Arial"/>
            </a:endParaRPr>
          </a:p>
        </p:txBody>
      </p:sp>
      <p:sp>
        <p:nvSpPr>
          <p:cNvPr id="432" name="Google Shape;432;p63"/>
          <p:cNvSpPr txBox="1"/>
          <p:nvPr/>
        </p:nvSpPr>
        <p:spPr>
          <a:xfrm>
            <a:off x="0" y="388200"/>
            <a:ext cx="5450100" cy="459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ru" sz="1500" b="1" i="0" u="none" strike="noStrike" cap="none">
                <a:solidFill>
                  <a:srgbClr val="000000"/>
                </a:solidFill>
                <a:latin typeface="Arial"/>
                <a:ea typeface="Arial"/>
                <a:cs typeface="Arial"/>
                <a:sym typeface="Arial"/>
              </a:rPr>
              <a:t>Неге кокаин эйфорияны тудырады?</a:t>
            </a:r>
            <a:endParaRPr sz="15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1"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ru" sz="1400" b="0" i="0" u="none" strike="noStrike" cap="none">
                <a:solidFill>
                  <a:srgbClr val="000000"/>
                </a:solidFill>
                <a:latin typeface="Arial"/>
                <a:ea typeface="Arial"/>
                <a:cs typeface="Arial"/>
                <a:sym typeface="Arial"/>
              </a:rPr>
              <a:t>"Дофамин-бұл қозғалысты бақылайтын ми процестеріне әсер ететін нейротрансмиттер. Дофамин (басқа нейротрансмиттерлер сияқты) реабсорбцияланады және рециркуляциялайды және бұл нейрондар арасындағы синапсте - аралықтағы нейротрансмиттердің деңгейін реттеу үшін қызмет етеді.</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ru" sz="1400" b="0" i="0" u="none" strike="noStrike" cap="none">
                <a:solidFill>
                  <a:srgbClr val="000000"/>
                </a:solidFill>
                <a:latin typeface="Arial"/>
                <a:ea typeface="Arial"/>
                <a:cs typeface="Arial"/>
                <a:sym typeface="Arial"/>
              </a:rPr>
              <a:t>Ерекше көлік ақуыздары нейротрансмиттермен байланыстырылады және оларды қайта басып алуды жеңілдетеді. Кокаин дофамин кері басып алуды болдырмайды, оның көлік ақуызымен байланыстырады. Нәтижесінде нейрондарды ынталандыру үшін дофамин көп қалады, және бұл ләззат және қозу ұзақ сезімін тудырады. Кокаиннің орталық жүйке жүйесіне әсері қолданғаннан кейін бірнеше минут ішінде максимумға жетеді. Осылайша, қандағы кокаин концентрациясының тез төмендеуі (белсенділігі аз нысанда) адамдарда артық дозалануға қарсы күрестің басты стратегиясы болып табылады".</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595959"/>
              </a:solidFill>
              <a:latin typeface="Arial"/>
              <a:ea typeface="Arial"/>
              <a:cs typeface="Arial"/>
              <a:sym typeface="Arial"/>
            </a:endParaRPr>
          </a:p>
        </p:txBody>
      </p:sp>
      <p:sp>
        <p:nvSpPr>
          <p:cNvPr id="433" name="Google Shape;433;p63"/>
          <p:cNvSpPr txBox="1"/>
          <p:nvPr/>
        </p:nvSpPr>
        <p:spPr>
          <a:xfrm>
            <a:off x="5777425" y="4631950"/>
            <a:ext cx="3354300" cy="464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ru" sz="1200" b="1" i="0" u="none" strike="noStrike" cap="none">
                <a:solidFill>
                  <a:srgbClr val="000000"/>
                </a:solidFill>
                <a:latin typeface="Arial"/>
                <a:ea typeface="Arial"/>
                <a:cs typeface="Arial"/>
                <a:sym typeface="Arial"/>
              </a:rPr>
              <a:t>Әртүрлі жағдайлардың әсерінен дофамин деңгейі</a:t>
            </a:r>
            <a:endParaRPr sz="1200" b="1"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64"/>
          <p:cNvSpPr txBox="1">
            <a:spLocks noGrp="1"/>
          </p:cNvSpPr>
          <p:nvPr>
            <p:ph type="subTitle" idx="1"/>
          </p:nvPr>
        </p:nvSpPr>
        <p:spPr>
          <a:xfrm>
            <a:off x="53725" y="464350"/>
            <a:ext cx="9090300" cy="46065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Clr>
                <a:schemeClr val="dk1"/>
              </a:buClr>
              <a:buSzPts val="1100"/>
              <a:buFont typeface="Arial"/>
              <a:buNone/>
            </a:pPr>
            <a:r>
              <a:rPr lang="ru" sz="2000"/>
              <a:t>"Кокаинмен бірге ішімдік ішу сізді жақсы сезінуге алып келеді, бірақ қауіпті. Олардың арасында химиялық реакция бар ма?”</a:t>
            </a:r>
            <a:endParaRPr sz="2000"/>
          </a:p>
          <a:p>
            <a:pPr marL="0" lvl="0" indent="0" algn="just" rtl="0">
              <a:lnSpc>
                <a:spcPct val="100000"/>
              </a:lnSpc>
              <a:spcBef>
                <a:spcPts val="0"/>
              </a:spcBef>
              <a:spcAft>
                <a:spcPts val="0"/>
              </a:spcAft>
              <a:buSzPts val="2800"/>
              <a:buNone/>
            </a:pPr>
            <a:endParaRPr sz="2000"/>
          </a:p>
          <a:p>
            <a:pPr marL="0" lvl="0" indent="0" algn="just" rtl="0">
              <a:lnSpc>
                <a:spcPct val="100000"/>
              </a:lnSpc>
              <a:spcBef>
                <a:spcPts val="0"/>
              </a:spcBef>
              <a:spcAft>
                <a:spcPts val="0"/>
              </a:spcAft>
              <a:buSzPts val="2800"/>
              <a:buNone/>
            </a:pPr>
            <a:endParaRPr sz="2000"/>
          </a:p>
          <a:p>
            <a:pPr marL="0" lvl="0" indent="0" algn="just" rtl="0">
              <a:lnSpc>
                <a:spcPct val="100000"/>
              </a:lnSpc>
              <a:spcBef>
                <a:spcPts val="0"/>
              </a:spcBef>
              <a:spcAft>
                <a:spcPts val="0"/>
              </a:spcAft>
              <a:buSzPts val="2800"/>
              <a:buNone/>
            </a:pPr>
            <a:endParaRPr sz="2000"/>
          </a:p>
          <a:p>
            <a:pPr marL="0" lvl="0" indent="0" algn="just" rtl="0">
              <a:lnSpc>
                <a:spcPct val="100000"/>
              </a:lnSpc>
              <a:spcBef>
                <a:spcPts val="0"/>
              </a:spcBef>
              <a:spcAft>
                <a:spcPts val="0"/>
              </a:spcAft>
              <a:buSzPts val="2800"/>
              <a:buNone/>
            </a:pPr>
            <a:endParaRPr sz="2000"/>
          </a:p>
          <a:p>
            <a:pPr marL="0" lvl="0" indent="0" algn="just" rtl="0">
              <a:lnSpc>
                <a:spcPct val="100000"/>
              </a:lnSpc>
              <a:spcBef>
                <a:spcPts val="0"/>
              </a:spcBef>
              <a:spcAft>
                <a:spcPts val="0"/>
              </a:spcAft>
              <a:buSzPts val="2800"/>
              <a:buNone/>
            </a:pPr>
            <a:endParaRPr sz="2000"/>
          </a:p>
          <a:p>
            <a:pPr marL="0" lvl="0" indent="0" algn="just" rtl="0">
              <a:lnSpc>
                <a:spcPct val="100000"/>
              </a:lnSpc>
              <a:spcBef>
                <a:spcPts val="0"/>
              </a:spcBef>
              <a:spcAft>
                <a:spcPts val="0"/>
              </a:spcAft>
              <a:buSzPts val="2800"/>
              <a:buNone/>
            </a:pPr>
            <a:endParaRPr sz="2000"/>
          </a:p>
          <a:p>
            <a:pPr marL="0" lvl="0" indent="0" algn="just" rtl="0">
              <a:lnSpc>
                <a:spcPct val="100000"/>
              </a:lnSpc>
              <a:spcBef>
                <a:spcPts val="0"/>
              </a:spcBef>
              <a:spcAft>
                <a:spcPts val="0"/>
              </a:spcAft>
              <a:buClr>
                <a:schemeClr val="dk1"/>
              </a:buClr>
              <a:buSzPts val="1100"/>
              <a:buFont typeface="Arial"/>
              <a:buNone/>
            </a:pPr>
            <a:r>
              <a:rPr lang="ru" sz="2000"/>
              <a:t>"Кокаин мен спирт кокаэтиленнің пайда болуымен ағзада қайта этерификацияның ферментативті реакциясына ұшырайды. Кокаэтилен эйфорияны тудырады және кокаинге қарағанда денеде ұзақ қалады. Дегенмен, кокаинге қарағанда жоғары жүрек-тамыр уыттылығы бар екеніне сенімді. Сіз көре аласыз, кокаин химиясы өте қызықты. Қайта этерификация реакциясы нуклеофильді ацильді алмастыру үлгісі болып табылады.</a:t>
            </a:r>
            <a:endParaRPr sz="2000"/>
          </a:p>
          <a:p>
            <a:pPr marL="0" lvl="0" indent="0" algn="just" rtl="0">
              <a:lnSpc>
                <a:spcPct val="100000"/>
              </a:lnSpc>
              <a:spcBef>
                <a:spcPts val="0"/>
              </a:spcBef>
              <a:spcAft>
                <a:spcPts val="0"/>
              </a:spcAft>
              <a:buSzPts val="2800"/>
              <a:buNone/>
            </a:pPr>
            <a:endParaRPr sz="2000"/>
          </a:p>
        </p:txBody>
      </p:sp>
      <p:pic>
        <p:nvPicPr>
          <p:cNvPr id="439" name="Google Shape;439;p64"/>
          <p:cNvPicPr preferRelativeResize="0"/>
          <p:nvPr/>
        </p:nvPicPr>
        <p:blipFill rotWithShape="1">
          <a:blip r:embed="rId3">
            <a:alphaModFix/>
          </a:blip>
          <a:srcRect l="4159" t="18189" r="2997" b="6706"/>
          <a:stretch/>
        </p:blipFill>
        <p:spPr>
          <a:xfrm>
            <a:off x="1881775" y="1189550"/>
            <a:ext cx="6942775" cy="1835225"/>
          </a:xfrm>
          <a:prstGeom prst="rect">
            <a:avLst/>
          </a:prstGeom>
          <a:noFill/>
          <a:ln>
            <a:noFill/>
          </a:ln>
        </p:spPr>
      </p:pic>
      <p:sp>
        <p:nvSpPr>
          <p:cNvPr id="440" name="Google Shape;440;p64"/>
          <p:cNvSpPr txBox="1"/>
          <p:nvPr/>
        </p:nvSpPr>
        <p:spPr>
          <a:xfrm>
            <a:off x="0" y="-76200"/>
            <a:ext cx="5385300" cy="464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ru" sz="2600" b="0" i="0" u="none" strike="noStrike" cap="none">
                <a:solidFill>
                  <a:schemeClr val="dk1"/>
                </a:solidFill>
                <a:latin typeface="Arial"/>
                <a:ea typeface="Arial"/>
                <a:cs typeface="Arial"/>
                <a:sym typeface="Arial"/>
              </a:rPr>
              <a:t>Кейс: </a:t>
            </a:r>
            <a:r>
              <a:rPr lang="ru" sz="2900" b="0" i="0" u="none" strike="noStrike" cap="none">
                <a:solidFill>
                  <a:schemeClr val="dk1"/>
                </a:solidFill>
                <a:latin typeface="Arial"/>
                <a:ea typeface="Arial"/>
                <a:cs typeface="Arial"/>
                <a:sym typeface="Arial"/>
              </a:rPr>
              <a:t>Кокаиннің химиясы</a:t>
            </a:r>
            <a:endParaRPr sz="4900" b="0" i="0" u="none" strike="noStrike" cap="non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65"/>
          <p:cNvSpPr txBox="1">
            <a:spLocks noGrp="1"/>
          </p:cNvSpPr>
          <p:nvPr>
            <p:ph type="subTitle" idx="1"/>
          </p:nvPr>
        </p:nvSpPr>
        <p:spPr>
          <a:xfrm>
            <a:off x="53725" y="464350"/>
            <a:ext cx="9090300" cy="3376500"/>
          </a:xfrm>
          <a:prstGeom prst="rect">
            <a:avLst/>
          </a:prstGeom>
          <a:noFill/>
          <a:ln>
            <a:noFill/>
          </a:ln>
        </p:spPr>
        <p:txBody>
          <a:bodyPr spcFirstLastPara="1" wrap="square" lIns="91425" tIns="91425" rIns="91425" bIns="91425" anchor="t" anchorCtr="0">
            <a:noAutofit/>
          </a:bodyPr>
          <a:lstStyle/>
          <a:p>
            <a:pPr marL="457200" lvl="0" indent="-349250" algn="just" rtl="0">
              <a:lnSpc>
                <a:spcPct val="100000"/>
              </a:lnSpc>
              <a:spcBef>
                <a:spcPts val="0"/>
              </a:spcBef>
              <a:spcAft>
                <a:spcPts val="0"/>
              </a:spcAft>
              <a:buSzPts val="1900"/>
              <a:buAutoNum type="arabicParenR"/>
            </a:pPr>
            <a:r>
              <a:rPr lang="ru" sz="1900"/>
              <a:t>Альдегидтер мен кетондар нуклеофильді қосылыс реакцияларына ұшырайды (5 суретте көрсетілген). Бұл реакция механизмін жазыңыз.</a:t>
            </a:r>
            <a:endParaRPr sz="1900"/>
          </a:p>
          <a:p>
            <a:pPr marL="0" lvl="0" indent="0" algn="just" rtl="0">
              <a:lnSpc>
                <a:spcPct val="100000"/>
              </a:lnSpc>
              <a:spcBef>
                <a:spcPts val="0"/>
              </a:spcBef>
              <a:spcAft>
                <a:spcPts val="0"/>
              </a:spcAft>
              <a:buSzPts val="2800"/>
              <a:buNone/>
            </a:pPr>
            <a:endParaRPr sz="1900"/>
          </a:p>
          <a:p>
            <a:pPr marL="0" lvl="0" indent="0" algn="just" rtl="0">
              <a:lnSpc>
                <a:spcPct val="100000"/>
              </a:lnSpc>
              <a:spcBef>
                <a:spcPts val="0"/>
              </a:spcBef>
              <a:spcAft>
                <a:spcPts val="0"/>
              </a:spcAft>
              <a:buSzPts val="2800"/>
              <a:buNone/>
            </a:pPr>
            <a:endParaRPr sz="1900"/>
          </a:p>
          <a:p>
            <a:pPr marL="0" lvl="0" indent="0" algn="just" rtl="0">
              <a:lnSpc>
                <a:spcPct val="100000"/>
              </a:lnSpc>
              <a:spcBef>
                <a:spcPts val="0"/>
              </a:spcBef>
              <a:spcAft>
                <a:spcPts val="0"/>
              </a:spcAft>
              <a:buSzPts val="2800"/>
              <a:buNone/>
            </a:pPr>
            <a:endParaRPr sz="1900"/>
          </a:p>
          <a:p>
            <a:pPr marL="0" lvl="0" indent="0" algn="just" rtl="0">
              <a:lnSpc>
                <a:spcPct val="100000"/>
              </a:lnSpc>
              <a:spcBef>
                <a:spcPts val="0"/>
              </a:spcBef>
              <a:spcAft>
                <a:spcPts val="0"/>
              </a:spcAft>
              <a:buSzPts val="2800"/>
              <a:buNone/>
            </a:pPr>
            <a:endParaRPr sz="1900"/>
          </a:p>
          <a:p>
            <a:pPr marL="0" lvl="0" indent="0" algn="just" rtl="0">
              <a:lnSpc>
                <a:spcPct val="100000"/>
              </a:lnSpc>
              <a:spcBef>
                <a:spcPts val="0"/>
              </a:spcBef>
              <a:spcAft>
                <a:spcPts val="0"/>
              </a:spcAft>
              <a:buSzPts val="2800"/>
              <a:buNone/>
            </a:pPr>
            <a:endParaRPr sz="1900"/>
          </a:p>
          <a:p>
            <a:pPr marL="0" lvl="0" indent="0" algn="just" rtl="0">
              <a:lnSpc>
                <a:spcPct val="100000"/>
              </a:lnSpc>
              <a:spcBef>
                <a:spcPts val="0"/>
              </a:spcBef>
              <a:spcAft>
                <a:spcPts val="0"/>
              </a:spcAft>
              <a:buSzPts val="2800"/>
              <a:buNone/>
            </a:pPr>
            <a:endParaRPr sz="1900"/>
          </a:p>
          <a:p>
            <a:pPr marL="0" lvl="0" indent="0" algn="just" rtl="0">
              <a:lnSpc>
                <a:spcPct val="100000"/>
              </a:lnSpc>
              <a:spcBef>
                <a:spcPts val="0"/>
              </a:spcBef>
              <a:spcAft>
                <a:spcPts val="0"/>
              </a:spcAft>
              <a:buSzPts val="2800"/>
              <a:buNone/>
            </a:pPr>
            <a:r>
              <a:rPr lang="ru" sz="1900"/>
              <a:t>2)	Карбон қышқылдарының туындылары ацильді реакцияны нуклеофильді алмастыруға ұшырайды. 6 суретте көрсетілген реакциямен суреттелген. Бұл реакция механизмін жазыңыз.</a:t>
            </a:r>
            <a:endParaRPr sz="1900"/>
          </a:p>
          <a:p>
            <a:pPr marL="0" lvl="0" indent="0" algn="just" rtl="0">
              <a:lnSpc>
                <a:spcPct val="100000"/>
              </a:lnSpc>
              <a:spcBef>
                <a:spcPts val="0"/>
              </a:spcBef>
              <a:spcAft>
                <a:spcPts val="0"/>
              </a:spcAft>
              <a:buSzPts val="2800"/>
              <a:buNone/>
            </a:pPr>
            <a:endParaRPr sz="1900"/>
          </a:p>
          <a:p>
            <a:pPr marL="0" lvl="0" indent="0" algn="just" rtl="0">
              <a:lnSpc>
                <a:spcPct val="100000"/>
              </a:lnSpc>
              <a:spcBef>
                <a:spcPts val="0"/>
              </a:spcBef>
              <a:spcAft>
                <a:spcPts val="0"/>
              </a:spcAft>
              <a:buSzPts val="2800"/>
              <a:buNone/>
            </a:pPr>
            <a:endParaRPr sz="1900"/>
          </a:p>
        </p:txBody>
      </p:sp>
      <p:pic>
        <p:nvPicPr>
          <p:cNvPr id="446" name="Google Shape;446;p65"/>
          <p:cNvPicPr preferRelativeResize="0"/>
          <p:nvPr/>
        </p:nvPicPr>
        <p:blipFill rotWithShape="1">
          <a:blip r:embed="rId3">
            <a:alphaModFix/>
          </a:blip>
          <a:srcRect/>
          <a:stretch/>
        </p:blipFill>
        <p:spPr>
          <a:xfrm>
            <a:off x="2201250" y="1094000"/>
            <a:ext cx="4704960" cy="1749513"/>
          </a:xfrm>
          <a:prstGeom prst="rect">
            <a:avLst/>
          </a:prstGeom>
          <a:noFill/>
          <a:ln>
            <a:noFill/>
          </a:ln>
        </p:spPr>
      </p:pic>
      <p:sp>
        <p:nvSpPr>
          <p:cNvPr id="447" name="Google Shape;447;p65"/>
          <p:cNvSpPr txBox="1"/>
          <p:nvPr/>
        </p:nvSpPr>
        <p:spPr>
          <a:xfrm>
            <a:off x="0" y="-76200"/>
            <a:ext cx="5385300" cy="464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ru" sz="2600" b="0" i="0" u="none" strike="noStrike" cap="none">
                <a:solidFill>
                  <a:schemeClr val="dk1"/>
                </a:solidFill>
                <a:latin typeface="Arial"/>
                <a:ea typeface="Arial"/>
                <a:cs typeface="Arial"/>
                <a:sym typeface="Arial"/>
              </a:rPr>
              <a:t>Кейс: Сұрақтар</a:t>
            </a:r>
            <a:endParaRPr sz="4900" b="0" i="0" u="none" strike="noStrike" cap="none">
              <a:solidFill>
                <a:schemeClr val="dk1"/>
              </a:solidFill>
              <a:latin typeface="Arial"/>
              <a:ea typeface="Arial"/>
              <a:cs typeface="Arial"/>
              <a:sym typeface="Arial"/>
            </a:endParaRPr>
          </a:p>
        </p:txBody>
      </p:sp>
      <p:pic>
        <p:nvPicPr>
          <p:cNvPr id="448" name="Google Shape;448;p65"/>
          <p:cNvPicPr preferRelativeResize="0"/>
          <p:nvPr/>
        </p:nvPicPr>
        <p:blipFill rotWithShape="1">
          <a:blip r:embed="rId4">
            <a:alphaModFix/>
          </a:blip>
          <a:srcRect/>
          <a:stretch/>
        </p:blipFill>
        <p:spPr>
          <a:xfrm>
            <a:off x="2483925" y="3714924"/>
            <a:ext cx="4918550" cy="13582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pic>
        <p:nvPicPr>
          <p:cNvPr id="453" name="Google Shape;453;p66"/>
          <p:cNvPicPr preferRelativeResize="0"/>
          <p:nvPr/>
        </p:nvPicPr>
        <p:blipFill rotWithShape="1">
          <a:blip r:embed="rId3">
            <a:alphaModFix/>
          </a:blip>
          <a:srcRect/>
          <a:stretch/>
        </p:blipFill>
        <p:spPr>
          <a:xfrm>
            <a:off x="2127250" y="388200"/>
            <a:ext cx="4704960" cy="1749513"/>
          </a:xfrm>
          <a:prstGeom prst="rect">
            <a:avLst/>
          </a:prstGeom>
          <a:noFill/>
          <a:ln>
            <a:noFill/>
          </a:ln>
        </p:spPr>
      </p:pic>
      <p:sp>
        <p:nvSpPr>
          <p:cNvPr id="454" name="Google Shape;454;p66"/>
          <p:cNvSpPr txBox="1">
            <a:spLocks noGrp="1"/>
          </p:cNvSpPr>
          <p:nvPr>
            <p:ph type="subTitle" idx="1"/>
          </p:nvPr>
        </p:nvSpPr>
        <p:spPr>
          <a:xfrm>
            <a:off x="189400" y="2049425"/>
            <a:ext cx="9090300" cy="732000"/>
          </a:xfrm>
          <a:prstGeom prst="rect">
            <a:avLst/>
          </a:prstGeom>
          <a:noFill/>
          <a:ln>
            <a:noFill/>
          </a:ln>
        </p:spPr>
        <p:txBody>
          <a:bodyPr spcFirstLastPara="1" wrap="square" lIns="91425" tIns="91425" rIns="91425" bIns="91425" anchor="t" anchorCtr="0">
            <a:noAutofit/>
          </a:bodyPr>
          <a:lstStyle/>
          <a:p>
            <a:pPr marL="457200" lvl="0" indent="-349250" algn="just" rtl="0">
              <a:lnSpc>
                <a:spcPct val="100000"/>
              </a:lnSpc>
              <a:spcBef>
                <a:spcPts val="0"/>
              </a:spcBef>
              <a:spcAft>
                <a:spcPts val="0"/>
              </a:spcAft>
              <a:buSzPts val="1900"/>
              <a:buAutoNum type="arabicParenR"/>
            </a:pPr>
            <a:r>
              <a:rPr lang="ru" sz="1900"/>
              <a:t>Альдегидтер мен кетондар төмендегі суретте келтірілгендей нуклеофильді қосылу реакциясына түседі. Бұл реакцияның механизмі төменде келтірілген.</a:t>
            </a:r>
            <a:endParaRPr sz="1900"/>
          </a:p>
          <a:p>
            <a:pPr marL="0" lvl="0" indent="0" algn="just" rtl="0">
              <a:lnSpc>
                <a:spcPct val="100000"/>
              </a:lnSpc>
              <a:spcBef>
                <a:spcPts val="0"/>
              </a:spcBef>
              <a:spcAft>
                <a:spcPts val="0"/>
              </a:spcAft>
              <a:buSzPts val="2800"/>
              <a:buNone/>
            </a:pPr>
            <a:endParaRPr sz="1900"/>
          </a:p>
          <a:p>
            <a:pPr marL="0" lvl="0" indent="0" algn="just" rtl="0">
              <a:lnSpc>
                <a:spcPct val="100000"/>
              </a:lnSpc>
              <a:spcBef>
                <a:spcPts val="0"/>
              </a:spcBef>
              <a:spcAft>
                <a:spcPts val="0"/>
              </a:spcAft>
              <a:buSzPts val="2800"/>
              <a:buNone/>
            </a:pPr>
            <a:endParaRPr sz="1900"/>
          </a:p>
          <a:p>
            <a:pPr marL="0" lvl="0" indent="0" algn="just" rtl="0">
              <a:lnSpc>
                <a:spcPct val="100000"/>
              </a:lnSpc>
              <a:spcBef>
                <a:spcPts val="0"/>
              </a:spcBef>
              <a:spcAft>
                <a:spcPts val="0"/>
              </a:spcAft>
              <a:buSzPts val="2800"/>
              <a:buNone/>
            </a:pPr>
            <a:endParaRPr sz="1900"/>
          </a:p>
          <a:p>
            <a:pPr marL="0" lvl="0" indent="0" algn="just" rtl="0">
              <a:lnSpc>
                <a:spcPct val="100000"/>
              </a:lnSpc>
              <a:spcBef>
                <a:spcPts val="0"/>
              </a:spcBef>
              <a:spcAft>
                <a:spcPts val="0"/>
              </a:spcAft>
              <a:buSzPts val="2800"/>
              <a:buNone/>
            </a:pPr>
            <a:endParaRPr sz="1900"/>
          </a:p>
          <a:p>
            <a:pPr marL="0" lvl="0" indent="0" algn="just" rtl="0">
              <a:lnSpc>
                <a:spcPct val="100000"/>
              </a:lnSpc>
              <a:spcBef>
                <a:spcPts val="0"/>
              </a:spcBef>
              <a:spcAft>
                <a:spcPts val="0"/>
              </a:spcAft>
              <a:buSzPts val="2800"/>
              <a:buNone/>
            </a:pPr>
            <a:endParaRPr sz="1900"/>
          </a:p>
          <a:p>
            <a:pPr marL="0" lvl="0" indent="0" algn="just" rtl="0">
              <a:lnSpc>
                <a:spcPct val="100000"/>
              </a:lnSpc>
              <a:spcBef>
                <a:spcPts val="0"/>
              </a:spcBef>
              <a:spcAft>
                <a:spcPts val="0"/>
              </a:spcAft>
              <a:buSzPts val="2800"/>
              <a:buNone/>
            </a:pPr>
            <a:endParaRPr sz="1900"/>
          </a:p>
          <a:p>
            <a:pPr marL="0" lvl="0" indent="0" algn="just" rtl="0">
              <a:lnSpc>
                <a:spcPct val="100000"/>
              </a:lnSpc>
              <a:spcBef>
                <a:spcPts val="0"/>
              </a:spcBef>
              <a:spcAft>
                <a:spcPts val="0"/>
              </a:spcAft>
              <a:buSzPts val="2800"/>
              <a:buNone/>
            </a:pPr>
            <a:endParaRPr sz="1900"/>
          </a:p>
          <a:p>
            <a:pPr marL="0" lvl="0" indent="0" algn="just" rtl="0">
              <a:lnSpc>
                <a:spcPct val="100000"/>
              </a:lnSpc>
              <a:spcBef>
                <a:spcPts val="0"/>
              </a:spcBef>
              <a:spcAft>
                <a:spcPts val="0"/>
              </a:spcAft>
              <a:buSzPts val="2800"/>
              <a:buNone/>
            </a:pPr>
            <a:endParaRPr sz="1900"/>
          </a:p>
        </p:txBody>
      </p:sp>
      <p:sp>
        <p:nvSpPr>
          <p:cNvPr id="455" name="Google Shape;455;p66"/>
          <p:cNvSpPr txBox="1"/>
          <p:nvPr/>
        </p:nvSpPr>
        <p:spPr>
          <a:xfrm>
            <a:off x="0" y="-76200"/>
            <a:ext cx="5385300" cy="464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ru" sz="2600" b="0" i="0" u="none" strike="noStrike" cap="none">
                <a:solidFill>
                  <a:schemeClr val="dk1"/>
                </a:solidFill>
                <a:latin typeface="Arial"/>
                <a:ea typeface="Arial"/>
                <a:cs typeface="Arial"/>
                <a:sym typeface="Arial"/>
              </a:rPr>
              <a:t>Кейс: Жауаптар</a:t>
            </a:r>
            <a:endParaRPr sz="4900" b="0" i="0" u="none" strike="noStrike" cap="none">
              <a:solidFill>
                <a:schemeClr val="dk1"/>
              </a:solidFill>
              <a:latin typeface="Arial"/>
              <a:ea typeface="Arial"/>
              <a:cs typeface="Arial"/>
              <a:sym typeface="Arial"/>
            </a:endParaRPr>
          </a:p>
        </p:txBody>
      </p:sp>
      <p:pic>
        <p:nvPicPr>
          <p:cNvPr id="456" name="Google Shape;456;p66"/>
          <p:cNvPicPr preferRelativeResize="0"/>
          <p:nvPr/>
        </p:nvPicPr>
        <p:blipFill rotWithShape="1">
          <a:blip r:embed="rId4">
            <a:alphaModFix/>
          </a:blip>
          <a:srcRect/>
          <a:stretch/>
        </p:blipFill>
        <p:spPr>
          <a:xfrm>
            <a:off x="1504250" y="2919725"/>
            <a:ext cx="6282850" cy="21026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67"/>
          <p:cNvSpPr txBox="1">
            <a:spLocks noGrp="1"/>
          </p:cNvSpPr>
          <p:nvPr>
            <p:ph type="subTitle" idx="1"/>
          </p:nvPr>
        </p:nvSpPr>
        <p:spPr>
          <a:xfrm>
            <a:off x="53725" y="464350"/>
            <a:ext cx="9090300" cy="33765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Clr>
                <a:schemeClr val="dk1"/>
              </a:buClr>
              <a:buSzPts val="1100"/>
              <a:buFont typeface="Arial"/>
              <a:buNone/>
            </a:pPr>
            <a:r>
              <a:rPr lang="ru" sz="1700"/>
              <a:t>3) ферменттер дегеніміз не және олар қалай жұмыс істейді? </a:t>
            </a:r>
            <a:endParaRPr sz="1700"/>
          </a:p>
          <a:p>
            <a:pPr marL="0" lvl="0" indent="0" algn="just" rtl="0">
              <a:lnSpc>
                <a:spcPct val="100000"/>
              </a:lnSpc>
              <a:spcBef>
                <a:spcPts val="0"/>
              </a:spcBef>
              <a:spcAft>
                <a:spcPts val="0"/>
              </a:spcAft>
              <a:buClr>
                <a:schemeClr val="dk1"/>
              </a:buClr>
              <a:buSzPts val="1100"/>
              <a:buFont typeface="Arial"/>
              <a:buNone/>
            </a:pPr>
            <a:r>
              <a:rPr lang="ru" sz="1700"/>
              <a:t>4) кокаин (кокаин гидрохлориді түрінде) әдетте ішу, фыркань немесе инъекция жолымен, бірақ темекі шегу жолымен емес, тұтынылады. Алайда, кокаиннің еркін базалық нысаны темекі шегеді. Қандай ықтимал себеп? </a:t>
            </a:r>
            <a:endParaRPr sz="1700"/>
          </a:p>
          <a:p>
            <a:pPr marL="0" lvl="0" indent="0" algn="just" rtl="0">
              <a:lnSpc>
                <a:spcPct val="100000"/>
              </a:lnSpc>
              <a:spcBef>
                <a:spcPts val="0"/>
              </a:spcBef>
              <a:spcAft>
                <a:spcPts val="0"/>
              </a:spcAft>
              <a:buClr>
                <a:schemeClr val="dk1"/>
              </a:buClr>
              <a:buSzPts val="1100"/>
              <a:buFont typeface="Arial"/>
              <a:buNone/>
            </a:pPr>
            <a:r>
              <a:rPr lang="ru" sz="1700"/>
              <a:t>5) Ертеде комик Ричард Прайор "freebase"темекі шегуге тырысып, жарылыс тудырған оқиға үшін өзін күліп, скетч орындады.- Сіз не мүмкін деп ойлайсыз? Жауап бермес бұрын, су реакциялық қоспасынан бос негіз бөлу үшін қажет қадамдарды қарастырыңыз. Себебін түсіндіріңіз жоқ.</a:t>
            </a:r>
            <a:endParaRPr sz="1700"/>
          </a:p>
          <a:p>
            <a:pPr marL="0" lvl="0" indent="0" algn="just" rtl="0">
              <a:lnSpc>
                <a:spcPct val="100000"/>
              </a:lnSpc>
              <a:spcBef>
                <a:spcPts val="0"/>
              </a:spcBef>
              <a:spcAft>
                <a:spcPts val="0"/>
              </a:spcAft>
              <a:buSzPts val="2800"/>
              <a:buNone/>
            </a:pPr>
            <a:endParaRPr sz="1700"/>
          </a:p>
        </p:txBody>
      </p:sp>
      <p:pic>
        <p:nvPicPr>
          <p:cNvPr id="462" name="Google Shape;462;p67"/>
          <p:cNvPicPr preferRelativeResize="0"/>
          <p:nvPr/>
        </p:nvPicPr>
        <p:blipFill rotWithShape="1">
          <a:blip r:embed="rId3">
            <a:alphaModFix/>
          </a:blip>
          <a:srcRect/>
          <a:stretch/>
        </p:blipFill>
        <p:spPr>
          <a:xfrm>
            <a:off x="1776626" y="2696325"/>
            <a:ext cx="6187852" cy="2447175"/>
          </a:xfrm>
          <a:prstGeom prst="rect">
            <a:avLst/>
          </a:prstGeom>
          <a:noFill/>
          <a:ln>
            <a:noFill/>
          </a:ln>
        </p:spPr>
      </p:pic>
      <p:sp>
        <p:nvSpPr>
          <p:cNvPr id="463" name="Google Shape;463;p67"/>
          <p:cNvSpPr txBox="1"/>
          <p:nvPr/>
        </p:nvSpPr>
        <p:spPr>
          <a:xfrm>
            <a:off x="677450" y="0"/>
            <a:ext cx="5385300" cy="464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ru" sz="2600" b="0" i="0" u="none" strike="noStrike" cap="none">
                <a:solidFill>
                  <a:schemeClr val="dk1"/>
                </a:solidFill>
                <a:latin typeface="Arial"/>
                <a:ea typeface="Arial"/>
                <a:cs typeface="Arial"/>
                <a:sym typeface="Arial"/>
              </a:rPr>
              <a:t>Кейс: Сұрақтар</a:t>
            </a:r>
            <a:endParaRPr sz="4900" b="0" i="0" u="none" strike="noStrike" cap="none">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68"/>
          <p:cNvSpPr txBox="1">
            <a:spLocks noGrp="1"/>
          </p:cNvSpPr>
          <p:nvPr>
            <p:ph type="subTitle" idx="1"/>
          </p:nvPr>
        </p:nvSpPr>
        <p:spPr>
          <a:xfrm>
            <a:off x="53725" y="464350"/>
            <a:ext cx="9090300" cy="21075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2800"/>
              <a:buNone/>
            </a:pPr>
            <a:r>
              <a:rPr lang="ru" sz="1900"/>
              <a:t>6) Крэк-кокаин Шылым шегу кезінде жасайтын "жарылған" дыбыстан өз атауын алды. Қалай ойлайсың, неге ол осылай естіледі? </a:t>
            </a:r>
            <a:endParaRPr sz="1900"/>
          </a:p>
          <a:p>
            <a:pPr marL="0" lvl="0" indent="0" algn="just" rtl="0">
              <a:lnSpc>
                <a:spcPct val="100000"/>
              </a:lnSpc>
              <a:spcBef>
                <a:spcPts val="0"/>
              </a:spcBef>
              <a:spcAft>
                <a:spcPts val="0"/>
              </a:spcAft>
              <a:buSzPts val="2800"/>
              <a:buNone/>
            </a:pPr>
            <a:r>
              <a:rPr lang="ru" sz="1900"/>
              <a:t>7) Егер NaOH крэк-кокаин өндіру үшін ас содасының орнына пайдаланылса, қандай химиялық реакция(лар) болар еді? Ұсынылған реакция(реакциялар) үшін механизм жазыңыз. </a:t>
            </a:r>
            <a:endParaRPr sz="1900"/>
          </a:p>
          <a:p>
            <a:pPr marL="0" lvl="0" indent="0" algn="just" rtl="0">
              <a:lnSpc>
                <a:spcPct val="100000"/>
              </a:lnSpc>
              <a:spcBef>
                <a:spcPts val="0"/>
              </a:spcBef>
              <a:spcAft>
                <a:spcPts val="0"/>
              </a:spcAft>
              <a:buSzPts val="2800"/>
              <a:buNone/>
            </a:pPr>
            <a:r>
              <a:rPr lang="ru" sz="1900"/>
              <a:t>8) зерттеуші кокаэтиленнің фармакологиялық зерттеулеріне қатысады және оны кокаиннен синтездегім келеді. Ол тиісті синтетикалық бағыт туралы кеңес сұрайды.</a:t>
            </a:r>
            <a:endParaRPr sz="1900"/>
          </a:p>
        </p:txBody>
      </p:sp>
      <p:sp>
        <p:nvSpPr>
          <p:cNvPr id="469" name="Google Shape;469;p68"/>
          <p:cNvSpPr txBox="1"/>
          <p:nvPr/>
        </p:nvSpPr>
        <p:spPr>
          <a:xfrm>
            <a:off x="0" y="-76200"/>
            <a:ext cx="5385300" cy="464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ru" sz="2600" b="0" i="0" u="none" strike="noStrike" cap="none">
                <a:solidFill>
                  <a:schemeClr val="dk1"/>
                </a:solidFill>
                <a:latin typeface="Arial"/>
                <a:ea typeface="Arial"/>
                <a:cs typeface="Arial"/>
                <a:sym typeface="Arial"/>
              </a:rPr>
              <a:t>Кейс: Сұрақтар</a:t>
            </a:r>
            <a:endParaRPr sz="4900" b="0" i="0" u="none" strike="noStrike" cap="none">
              <a:solidFill>
                <a:schemeClr val="dk1"/>
              </a:solidFill>
              <a:latin typeface="Arial"/>
              <a:ea typeface="Arial"/>
              <a:cs typeface="Arial"/>
              <a:sym typeface="Arial"/>
            </a:endParaRPr>
          </a:p>
        </p:txBody>
      </p:sp>
      <p:pic>
        <p:nvPicPr>
          <p:cNvPr id="470" name="Google Shape;470;p68"/>
          <p:cNvPicPr preferRelativeResize="0"/>
          <p:nvPr/>
        </p:nvPicPr>
        <p:blipFill rotWithShape="1">
          <a:blip r:embed="rId3">
            <a:alphaModFix/>
          </a:blip>
          <a:srcRect l="58335" t="20628" r="13187"/>
          <a:stretch/>
        </p:blipFill>
        <p:spPr>
          <a:xfrm>
            <a:off x="5538250" y="2964150"/>
            <a:ext cx="2331339" cy="2123350"/>
          </a:xfrm>
          <a:prstGeom prst="rect">
            <a:avLst/>
          </a:prstGeom>
          <a:noFill/>
          <a:ln>
            <a:noFill/>
          </a:ln>
        </p:spPr>
      </p:pic>
      <p:pic>
        <p:nvPicPr>
          <p:cNvPr id="471" name="Google Shape;471;p68"/>
          <p:cNvPicPr preferRelativeResize="0"/>
          <p:nvPr/>
        </p:nvPicPr>
        <p:blipFill rotWithShape="1">
          <a:blip r:embed="rId3">
            <a:alphaModFix/>
          </a:blip>
          <a:srcRect l="3201" t="16330" r="67475"/>
          <a:stretch/>
        </p:blipFill>
        <p:spPr>
          <a:xfrm>
            <a:off x="1638400" y="2964150"/>
            <a:ext cx="2260282" cy="2107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69"/>
          <p:cNvSpPr txBox="1"/>
          <p:nvPr/>
        </p:nvSpPr>
        <p:spPr>
          <a:xfrm>
            <a:off x="94650" y="276450"/>
            <a:ext cx="8954700" cy="42264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ru" sz="1200" b="0" i="0" u="sng" strike="noStrike" cap="none">
                <a:solidFill>
                  <a:schemeClr val="hlink"/>
                </a:solidFill>
                <a:latin typeface="Arial"/>
                <a:ea typeface="Arial"/>
                <a:cs typeface="Arial"/>
                <a:sym typeface="Arial"/>
                <a:hlinkClick r:id="rId3"/>
              </a:rPr>
              <a:t>http://www.clinlab.info/Urinalysis/Ketone-bodies-in-urine-74</a:t>
            </a:r>
            <a:endParaRPr sz="1200" b="0" i="0" u="none" strike="noStrike" cap="none">
              <a:solidFill>
                <a:schemeClr val="dk1"/>
              </a:solidFill>
              <a:latin typeface="Arial"/>
              <a:ea typeface="Arial"/>
              <a:cs typeface="Arial"/>
              <a:sym typeface="Arial"/>
            </a:endParaRPr>
          </a:p>
          <a:p>
            <a:pPr marL="0" marR="0" lvl="0" indent="101600" algn="just" rtl="0">
              <a:lnSpc>
                <a:spcPct val="115000"/>
              </a:lnSpc>
              <a:spcBef>
                <a:spcPts val="400"/>
              </a:spcBef>
              <a:spcAft>
                <a:spcPts val="0"/>
              </a:spcAft>
              <a:buClr>
                <a:srgbClr val="000000"/>
              </a:buClr>
              <a:buSzPts val="1200"/>
              <a:buFont typeface="Arial"/>
              <a:buNone/>
            </a:pPr>
            <a:r>
              <a:rPr lang="ru" sz="1200" b="0" i="0" u="none" strike="noStrike" cap="none">
                <a:solidFill>
                  <a:srgbClr val="980000"/>
                </a:solidFill>
                <a:latin typeface="Arial"/>
                <a:ea typeface="Arial"/>
                <a:cs typeface="Arial"/>
                <a:sym typeface="Arial"/>
              </a:rPr>
              <a:t>Несептегі кетон денелері-бұл не? </a:t>
            </a:r>
            <a:endParaRPr sz="1200" b="0" i="0" u="none" strike="noStrike" cap="none">
              <a:solidFill>
                <a:srgbClr val="980000"/>
              </a:solidFill>
              <a:latin typeface="Arial"/>
              <a:ea typeface="Arial"/>
              <a:cs typeface="Arial"/>
              <a:sym typeface="Arial"/>
            </a:endParaRPr>
          </a:p>
          <a:p>
            <a:pPr marL="0" marR="0" lvl="0" indent="101600" algn="just" rtl="0">
              <a:lnSpc>
                <a:spcPct val="115000"/>
              </a:lnSpc>
              <a:spcBef>
                <a:spcPts val="400"/>
              </a:spcBef>
              <a:spcAft>
                <a:spcPts val="0"/>
              </a:spcAft>
              <a:buClr>
                <a:srgbClr val="000000"/>
              </a:buClr>
              <a:buSzPts val="1200"/>
              <a:buFont typeface="Arial"/>
              <a:buNone/>
            </a:pPr>
            <a:r>
              <a:rPr lang="ru" sz="1200" b="0" i="0" u="none" strike="noStrike" cap="none">
                <a:solidFill>
                  <a:schemeClr val="dk1"/>
                </a:solidFill>
                <a:latin typeface="Arial"/>
                <a:ea typeface="Arial"/>
                <a:cs typeface="Arial"/>
                <a:sym typeface="Arial"/>
              </a:rPr>
              <a:t>Элементтердің бұл тобы бірнеше заттарды қосады: ацетоуксус және бета-гидроксимай қышқылы, ацетон. Олар табиғи ыдырау өнімдері. Алайда, егер пациент тапсырған талдаулардың нәтижесінде дәрігер осы элементтердің бар-жоғын байқаса, ол қосымша тексеруден өтуге мәжбүрлейді және ем қабылдамайды. Осы себеппен несептегі кетон денелері нені білдіреді қызықтыруы әбден қисынды. Мұндай көрсеткіштер көп туралы айта алады. </a:t>
            </a:r>
            <a:endParaRPr sz="1200" b="0" i="0" u="none" strike="noStrike" cap="none">
              <a:solidFill>
                <a:schemeClr val="dk1"/>
              </a:solidFill>
              <a:latin typeface="Arial"/>
              <a:ea typeface="Arial"/>
              <a:cs typeface="Arial"/>
              <a:sym typeface="Arial"/>
            </a:endParaRPr>
          </a:p>
          <a:p>
            <a:pPr marL="0" marR="0" lvl="0" indent="101600" algn="just" rtl="0">
              <a:lnSpc>
                <a:spcPct val="115000"/>
              </a:lnSpc>
              <a:spcBef>
                <a:spcPts val="400"/>
              </a:spcBef>
              <a:spcAft>
                <a:spcPts val="0"/>
              </a:spcAft>
              <a:buClr>
                <a:srgbClr val="000000"/>
              </a:buClr>
              <a:buSzPts val="1200"/>
              <a:buFont typeface="Arial"/>
              <a:buNone/>
            </a:pPr>
            <a:r>
              <a:rPr lang="ru" sz="1200" b="0" i="0" u="none" strike="noStrike" cap="none">
                <a:solidFill>
                  <a:srgbClr val="FF0000"/>
                </a:solidFill>
                <a:latin typeface="Arial"/>
                <a:ea typeface="Arial"/>
                <a:cs typeface="Arial"/>
                <a:sym typeface="Arial"/>
              </a:rPr>
              <a:t>Бұл кетонды дене? </a:t>
            </a:r>
            <a:endParaRPr sz="1200" b="0" i="0" u="none" strike="noStrike" cap="none">
              <a:solidFill>
                <a:srgbClr val="FF0000"/>
              </a:solidFill>
              <a:latin typeface="Arial"/>
              <a:ea typeface="Arial"/>
              <a:cs typeface="Arial"/>
              <a:sym typeface="Arial"/>
            </a:endParaRPr>
          </a:p>
          <a:p>
            <a:pPr marL="0" marR="0" lvl="0" indent="101600" algn="just" rtl="0">
              <a:lnSpc>
                <a:spcPct val="115000"/>
              </a:lnSpc>
              <a:spcBef>
                <a:spcPts val="400"/>
              </a:spcBef>
              <a:spcAft>
                <a:spcPts val="0"/>
              </a:spcAft>
              <a:buClr>
                <a:srgbClr val="000000"/>
              </a:buClr>
              <a:buSzPts val="1200"/>
              <a:buFont typeface="Arial"/>
              <a:buNone/>
            </a:pPr>
            <a:r>
              <a:rPr lang="ru" sz="1200" b="0" i="0" u="none" strike="noStrike" cap="none">
                <a:solidFill>
                  <a:schemeClr val="dk1"/>
                </a:solidFill>
                <a:latin typeface="Arial"/>
                <a:ea typeface="Arial"/>
                <a:cs typeface="Arial"/>
                <a:sym typeface="Arial"/>
              </a:rPr>
              <a:t>Бұл заттар бауырда синтезделген алмасу өнімдері болып саналады. Олар майлар ыдырағанда, сондай-ақ глюкоза пайда болған кезде пайда болады. Егер ағза жұмыс істесе, зәрде кетондар анықталмайды. Олар суға және көміртегінің қос тотығына ыдырай отырып, толығымен активтендіріледі. Ацетонурия (кетонурия) – бұл зәрде осындай заттардың жоғары мөлшері. Мұндай патологиялық жағдай ересектерде де, балаларда да кездеседі. </a:t>
            </a:r>
            <a:endParaRPr sz="1200" b="0" i="0" u="none" strike="noStrike" cap="none">
              <a:solidFill>
                <a:schemeClr val="dk1"/>
              </a:solidFill>
              <a:latin typeface="Arial"/>
              <a:ea typeface="Arial"/>
              <a:cs typeface="Arial"/>
              <a:sym typeface="Arial"/>
            </a:endParaRPr>
          </a:p>
          <a:p>
            <a:pPr marL="0" marR="0" lvl="0" indent="101600" algn="just" rtl="0">
              <a:lnSpc>
                <a:spcPct val="115000"/>
              </a:lnSpc>
              <a:spcBef>
                <a:spcPts val="400"/>
              </a:spcBef>
              <a:spcAft>
                <a:spcPts val="0"/>
              </a:spcAft>
              <a:buClr>
                <a:srgbClr val="000000"/>
              </a:buClr>
              <a:buSzPts val="1200"/>
              <a:buFont typeface="Arial"/>
              <a:buNone/>
            </a:pPr>
            <a:r>
              <a:rPr lang="ru" sz="1200" b="0" i="0" u="none" strike="noStrike" cap="none">
                <a:solidFill>
                  <a:srgbClr val="FF0000"/>
                </a:solidFill>
                <a:latin typeface="Arial"/>
                <a:ea typeface="Arial"/>
                <a:cs typeface="Arial"/>
                <a:sym typeface="Arial"/>
              </a:rPr>
              <a:t>Несептегі кетон денелері-норма </a:t>
            </a:r>
            <a:endParaRPr sz="1200" b="0" i="0" u="none" strike="noStrike" cap="none">
              <a:solidFill>
                <a:srgbClr val="FF0000"/>
              </a:solidFill>
              <a:latin typeface="Arial"/>
              <a:ea typeface="Arial"/>
              <a:cs typeface="Arial"/>
              <a:sym typeface="Arial"/>
            </a:endParaRPr>
          </a:p>
          <a:p>
            <a:pPr marL="0" marR="0" lvl="0" indent="0" algn="just" rtl="0">
              <a:lnSpc>
                <a:spcPct val="115000"/>
              </a:lnSpc>
              <a:spcBef>
                <a:spcPts val="400"/>
              </a:spcBef>
              <a:spcAft>
                <a:spcPts val="0"/>
              </a:spcAft>
              <a:buClr>
                <a:srgbClr val="000000"/>
              </a:buClr>
              <a:buSzPts val="1200"/>
              <a:buFont typeface="Arial"/>
              <a:buNone/>
            </a:pPr>
            <a:r>
              <a:rPr lang="ru" sz="1200" b="0" i="0" u="none" strike="noStrike" cap="none">
                <a:solidFill>
                  <a:schemeClr val="dk1"/>
                </a:solidFill>
                <a:latin typeface="Arial"/>
                <a:ea typeface="Arial"/>
                <a:cs typeface="Arial"/>
                <a:sym typeface="Arial"/>
              </a:rPr>
              <a:t>Күн сайын ересек адамның ағзасынан уринамен 50 мг ацетон затын шығарады. Бұл алмасу өнімдері толығымен шыққандықтан, оларды зертханалық жолмен анықтау мүмкін емес. Клиникалық зерттеулер нәтижелері бар бланкіде кетон денелерін белгілеу үшін KET символы пайдаланылады. Несептегі кетон денелерінің мұндай іздері аз деп саналады. Мұндай нәтижелерде дене тиісті түрде жұмыс істейді. </a:t>
            </a:r>
            <a:endParaRPr sz="1200" b="0" i="0" u="none" strike="noStrike" cap="none">
              <a:solidFill>
                <a:schemeClr val="dk1"/>
              </a:solidFill>
              <a:latin typeface="Arial"/>
              <a:ea typeface="Arial"/>
              <a:cs typeface="Arial"/>
              <a:sym typeface="Arial"/>
            </a:endParaRPr>
          </a:p>
          <a:p>
            <a:pPr marL="0" marR="0" lvl="0" indent="0" algn="just" rtl="0">
              <a:lnSpc>
                <a:spcPct val="115000"/>
              </a:lnSpc>
              <a:spcBef>
                <a:spcPts val="400"/>
              </a:spcBef>
              <a:spcAft>
                <a:spcPts val="0"/>
              </a:spcAft>
              <a:buClr>
                <a:srgbClr val="000000"/>
              </a:buClr>
              <a:buSzPts val="1200"/>
              <a:buFont typeface="Arial"/>
              <a:buNone/>
            </a:pPr>
            <a:r>
              <a:rPr lang="ru" sz="1200" b="0" i="0" u="none" strike="noStrike" cap="none">
                <a:solidFill>
                  <a:srgbClr val="FF0000"/>
                </a:solidFill>
                <a:latin typeface="Arial"/>
                <a:ea typeface="Arial"/>
                <a:cs typeface="Arial"/>
                <a:sym typeface="Arial"/>
              </a:rPr>
              <a:t>Кетонурия-себептері </a:t>
            </a:r>
            <a:endParaRPr sz="1200" b="0" i="0" u="none" strike="noStrike" cap="none">
              <a:solidFill>
                <a:srgbClr val="FF0000"/>
              </a:solidFill>
              <a:latin typeface="Arial"/>
              <a:ea typeface="Arial"/>
              <a:cs typeface="Arial"/>
              <a:sym typeface="Arial"/>
            </a:endParaRPr>
          </a:p>
          <a:p>
            <a:pPr marL="0" marR="0" lvl="0" indent="0" algn="just" rtl="0">
              <a:lnSpc>
                <a:spcPct val="115000"/>
              </a:lnSpc>
              <a:spcBef>
                <a:spcPts val="400"/>
              </a:spcBef>
              <a:spcAft>
                <a:spcPts val="400"/>
              </a:spcAft>
              <a:buClr>
                <a:srgbClr val="000000"/>
              </a:buClr>
              <a:buSzPts val="1200"/>
              <a:buFont typeface="Arial"/>
              <a:buNone/>
            </a:pPr>
            <a:r>
              <a:rPr lang="ru" sz="1200" b="0" i="0" u="none" strike="noStrike" cap="none">
                <a:solidFill>
                  <a:schemeClr val="dk1"/>
                </a:solidFill>
                <a:latin typeface="Arial"/>
                <a:ea typeface="Arial"/>
                <a:cs typeface="Arial"/>
                <a:sym typeface="Arial"/>
              </a:rPr>
              <a:t>Қалыпты жұмыс істеу кезінде адам ағзасы глюкозадан және бауырда жинақталатын резервтен – гликогеннен энергия алады. Бұл оған үйлесімді жұмыс үшін жеткілікті. Алайда, денеде жоғары энергия шығындары пайда болатын бірқатар жағдайлар бар. Осы сәтте гликоген қоры аяқталады және ағза өз май жасушаларын өңдей бастайды. Мұндай метаболикалық процестер барысында кетон денелері пайда болады. Олардың "артығы" уринамен шығарылады.</a:t>
            </a:r>
            <a:endParaRPr sz="1200" b="0" i="0" u="none" strike="noStrike" cap="none">
              <a:solidFill>
                <a:schemeClr val="dk1"/>
              </a:solidFill>
              <a:latin typeface="Arial"/>
              <a:ea typeface="Arial"/>
              <a:cs typeface="Arial"/>
              <a:sym typeface="Arial"/>
            </a:endParaRPr>
          </a:p>
        </p:txBody>
      </p:sp>
      <p:sp>
        <p:nvSpPr>
          <p:cNvPr id="477" name="Google Shape;477;p69"/>
          <p:cNvSpPr txBox="1">
            <a:spLocks noGrp="1"/>
          </p:cNvSpPr>
          <p:nvPr>
            <p:ph type="subTitle" idx="1"/>
          </p:nvPr>
        </p:nvSpPr>
        <p:spPr>
          <a:xfrm>
            <a:off x="94650" y="0"/>
            <a:ext cx="8954700" cy="577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ru">
                <a:solidFill>
                  <a:schemeClr val="dk1"/>
                </a:solidFill>
              </a:rPr>
              <a:t>  ketonuria ---  лаб #3</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11700" y="365150"/>
            <a:ext cx="8520600" cy="1012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dk1"/>
              </a:buClr>
              <a:buSzPts val="1100"/>
              <a:buFont typeface="Arial"/>
              <a:buNone/>
            </a:pPr>
            <a:r>
              <a:rPr lang="ru" sz="2800"/>
              <a:t>Әдебиет</a:t>
            </a:r>
            <a:endParaRPr/>
          </a:p>
        </p:txBody>
      </p:sp>
      <p:sp>
        <p:nvSpPr>
          <p:cNvPr id="193" name="Google Shape;193;p40"/>
          <p:cNvSpPr txBox="1">
            <a:spLocks noGrp="1"/>
          </p:cNvSpPr>
          <p:nvPr>
            <p:ph type="subTitle" idx="1"/>
          </p:nvPr>
        </p:nvSpPr>
        <p:spPr>
          <a:xfrm>
            <a:off x="311700" y="1442875"/>
            <a:ext cx="8176500" cy="3012000"/>
          </a:xfrm>
          <a:prstGeom prst="rect">
            <a:avLst/>
          </a:prstGeom>
          <a:noFill/>
          <a:ln>
            <a:noFill/>
          </a:ln>
        </p:spPr>
        <p:txBody>
          <a:bodyPr spcFirstLastPara="1" wrap="square" lIns="91425" tIns="91425" rIns="91425" bIns="91425" anchor="t" anchorCtr="0">
            <a:noAutofit/>
          </a:bodyPr>
          <a:lstStyle/>
          <a:p>
            <a:pPr marL="457200" lvl="0" indent="0" algn="just" rtl="0">
              <a:lnSpc>
                <a:spcPct val="115000"/>
              </a:lnSpc>
              <a:spcBef>
                <a:spcPts val="0"/>
              </a:spcBef>
              <a:spcAft>
                <a:spcPts val="0"/>
              </a:spcAft>
              <a:buSzPts val="2800"/>
              <a:buNone/>
            </a:pPr>
            <a:endParaRPr sz="1600">
              <a:solidFill>
                <a:schemeClr val="dk1"/>
              </a:solidFill>
            </a:endParaRPr>
          </a:p>
          <a:p>
            <a:pPr marL="457200" lvl="0" indent="-330200" algn="just" rtl="0">
              <a:lnSpc>
                <a:spcPct val="115000"/>
              </a:lnSpc>
              <a:spcBef>
                <a:spcPts val="0"/>
              </a:spcBef>
              <a:spcAft>
                <a:spcPts val="0"/>
              </a:spcAft>
              <a:buClr>
                <a:schemeClr val="dk1"/>
              </a:buClr>
              <a:buSzPts val="1600"/>
              <a:buAutoNum type="arabicPeriod"/>
            </a:pPr>
            <a:r>
              <a:rPr lang="ru" sz="1600">
                <a:solidFill>
                  <a:schemeClr val="dk1"/>
                </a:solidFill>
              </a:rPr>
              <a:t>Organic Chemistry. International student version. 10ed. T.w.Graham Solomons, Craig. B. Fryhle., pp. 502-585</a:t>
            </a:r>
            <a:endParaRPr sz="1600">
              <a:solidFill>
                <a:schemeClr val="dk1"/>
              </a:solidFill>
            </a:endParaRPr>
          </a:p>
          <a:p>
            <a:pPr marL="0" lvl="0" indent="0" algn="ctr" rtl="0">
              <a:lnSpc>
                <a:spcPct val="100000"/>
              </a:lnSpc>
              <a:spcBef>
                <a:spcPts val="0"/>
              </a:spcBef>
              <a:spcAft>
                <a:spcPts val="0"/>
              </a:spcAft>
              <a:buSzPts val="28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1"/>
          <p:cNvSpPr txBox="1"/>
          <p:nvPr/>
        </p:nvSpPr>
        <p:spPr>
          <a:xfrm>
            <a:off x="0" y="0"/>
            <a:ext cx="6609300" cy="34689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ru" sz="1800" b="0" i="0" u="none" strike="noStrike" cap="none">
                <a:solidFill>
                  <a:schemeClr val="dk1"/>
                </a:solidFill>
                <a:highlight>
                  <a:srgbClr val="DDF2F0"/>
                </a:highlight>
                <a:latin typeface="Arial"/>
                <a:ea typeface="Arial"/>
                <a:cs typeface="Arial"/>
                <a:sym typeface="Arial"/>
              </a:rPr>
              <a:t>Карбонил тобы</a:t>
            </a:r>
            <a:endParaRPr sz="1800" b="0" i="0" u="none" strike="noStrike" cap="none">
              <a:solidFill>
                <a:schemeClr val="dk1"/>
              </a:solidFill>
              <a:highlight>
                <a:srgbClr val="DDF2F0"/>
              </a:highlight>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endParaRPr sz="1800" b="0" i="0" u="none" strike="noStrike" cap="none">
              <a:solidFill>
                <a:schemeClr val="dk1"/>
              </a:solidFill>
              <a:highlight>
                <a:srgbClr val="DDF2F0"/>
              </a:highlight>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r>
              <a:rPr lang="ru" sz="1800" b="0" i="0" u="none" strike="noStrike" cap="none">
                <a:solidFill>
                  <a:schemeClr val="dk1"/>
                </a:solidFill>
                <a:latin typeface="Arial"/>
                <a:ea typeface="Arial"/>
                <a:cs typeface="Arial"/>
                <a:sym typeface="Arial"/>
              </a:rPr>
              <a:t>Органикалық химияда карбонил тобы - оттегі атомына қосарланған байланыстырылған көміртек атомы бар </a:t>
            </a:r>
            <a:r>
              <a:rPr lang="ru" sz="1800" b="0" i="0" u="none" strike="noStrike" cap="none">
                <a:solidFill>
                  <a:schemeClr val="dk1"/>
                </a:solidFill>
                <a:highlight>
                  <a:srgbClr val="DDF2F0"/>
                </a:highlight>
                <a:latin typeface="Arial"/>
                <a:ea typeface="Arial"/>
                <a:cs typeface="Arial"/>
                <a:sym typeface="Arial"/>
              </a:rPr>
              <a:t>C = O </a:t>
            </a:r>
            <a:r>
              <a:rPr lang="ru" sz="1800" b="0" i="0" u="none" strike="noStrike" cap="none">
                <a:solidFill>
                  <a:schemeClr val="dk1"/>
                </a:solidFill>
                <a:latin typeface="Arial"/>
                <a:ea typeface="Arial"/>
                <a:cs typeface="Arial"/>
                <a:sym typeface="Arial"/>
              </a:rPr>
              <a:t>функционалды топ. Көптеген үлкен функционалдық топтардың бір бөлігі ретінде органикалық химияда кең таралған. Карбонил тобын қамтитын қосылыс көбінесе карбонил қосылыстары деп аталады.</a:t>
            </a:r>
            <a:endParaRPr sz="1800" b="0" i="0" u="none" strike="noStrike" cap="none">
              <a:solidFill>
                <a:schemeClr val="dk1"/>
              </a:solidFill>
              <a:latin typeface="Arial"/>
              <a:ea typeface="Arial"/>
              <a:cs typeface="Arial"/>
              <a:sym typeface="Arial"/>
            </a:endParaRPr>
          </a:p>
        </p:txBody>
      </p:sp>
      <p:pic>
        <p:nvPicPr>
          <p:cNvPr id="199" name="Google Shape;199;p41" descr="Картинки по запросу carbonyl group"/>
          <p:cNvPicPr preferRelativeResize="0"/>
          <p:nvPr/>
        </p:nvPicPr>
        <p:blipFill rotWithShape="1">
          <a:blip r:embed="rId3">
            <a:alphaModFix/>
          </a:blip>
          <a:srcRect/>
          <a:stretch/>
        </p:blipFill>
        <p:spPr>
          <a:xfrm>
            <a:off x="265950" y="3007425"/>
            <a:ext cx="2305275" cy="1811275"/>
          </a:xfrm>
          <a:prstGeom prst="rect">
            <a:avLst/>
          </a:prstGeom>
          <a:noFill/>
          <a:ln>
            <a:noFill/>
          </a:ln>
        </p:spPr>
      </p:pic>
      <p:pic>
        <p:nvPicPr>
          <p:cNvPr id="200" name="Google Shape;200;p41" descr="Картинки по запросу carbonyl group"/>
          <p:cNvPicPr preferRelativeResize="0"/>
          <p:nvPr/>
        </p:nvPicPr>
        <p:blipFill rotWithShape="1">
          <a:blip r:embed="rId4">
            <a:alphaModFix/>
          </a:blip>
          <a:srcRect t="47905" r="53801"/>
          <a:stretch/>
        </p:blipFill>
        <p:spPr>
          <a:xfrm>
            <a:off x="2866050" y="3469000"/>
            <a:ext cx="2606600" cy="1497725"/>
          </a:xfrm>
          <a:prstGeom prst="rect">
            <a:avLst/>
          </a:prstGeom>
          <a:noFill/>
          <a:ln>
            <a:noFill/>
          </a:ln>
        </p:spPr>
      </p:pic>
      <p:pic>
        <p:nvPicPr>
          <p:cNvPr id="201" name="Google Shape;201;p41" descr="Картинки по запросу carbonyl group"/>
          <p:cNvPicPr preferRelativeResize="0"/>
          <p:nvPr/>
        </p:nvPicPr>
        <p:blipFill rotWithShape="1">
          <a:blip r:embed="rId4">
            <a:alphaModFix/>
          </a:blip>
          <a:srcRect l="48420" t="47905" r="14754"/>
          <a:stretch/>
        </p:blipFill>
        <p:spPr>
          <a:xfrm>
            <a:off x="6470150" y="2125600"/>
            <a:ext cx="1964350" cy="1497725"/>
          </a:xfrm>
          <a:prstGeom prst="rect">
            <a:avLst/>
          </a:prstGeom>
          <a:noFill/>
          <a:ln>
            <a:noFill/>
          </a:ln>
        </p:spPr>
      </p:pic>
      <p:pic>
        <p:nvPicPr>
          <p:cNvPr id="202" name="Google Shape;202;p41" descr="Картинки по запросу carbonyl group"/>
          <p:cNvPicPr preferRelativeResize="0"/>
          <p:nvPr/>
        </p:nvPicPr>
        <p:blipFill rotWithShape="1">
          <a:blip r:embed="rId4">
            <a:alphaModFix/>
          </a:blip>
          <a:srcRect l="39252" t="-2443" r="-385" b="50349"/>
          <a:stretch/>
        </p:blipFill>
        <p:spPr>
          <a:xfrm>
            <a:off x="5563225" y="3553300"/>
            <a:ext cx="3449300" cy="1497725"/>
          </a:xfrm>
          <a:prstGeom prst="rect">
            <a:avLst/>
          </a:prstGeom>
          <a:noFill/>
          <a:ln>
            <a:noFill/>
          </a:ln>
        </p:spPr>
      </p:pic>
      <p:pic>
        <p:nvPicPr>
          <p:cNvPr id="203" name="Google Shape;203;p41" descr="Картинки по запросу carbonyl group"/>
          <p:cNvPicPr preferRelativeResize="0"/>
          <p:nvPr/>
        </p:nvPicPr>
        <p:blipFill rotWithShape="1">
          <a:blip r:embed="rId4">
            <a:alphaModFix/>
          </a:blip>
          <a:srcRect l="1423" t="-2443" r="77218" b="50349"/>
          <a:stretch/>
        </p:blipFill>
        <p:spPr>
          <a:xfrm>
            <a:off x="7229463" y="627875"/>
            <a:ext cx="1205025" cy="1497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2"/>
          <p:cNvSpPr txBox="1">
            <a:spLocks noGrp="1"/>
          </p:cNvSpPr>
          <p:nvPr>
            <p:ph type="title"/>
          </p:nvPr>
        </p:nvSpPr>
        <p:spPr>
          <a:xfrm>
            <a:off x="457200" y="482189"/>
            <a:ext cx="82296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Malgun Gothic"/>
              <a:buNone/>
            </a:pPr>
            <a:r>
              <a:rPr lang="ru" b="1">
                <a:latin typeface="Book Antiqua"/>
                <a:ea typeface="Book Antiqua"/>
                <a:cs typeface="Book Antiqua"/>
                <a:sym typeface="Book Antiqua"/>
              </a:rPr>
              <a:t>Карбонил тобы (I)</a:t>
            </a:r>
            <a:endParaRPr b="1">
              <a:latin typeface="Book Antiqua"/>
              <a:ea typeface="Book Antiqua"/>
              <a:cs typeface="Book Antiqua"/>
              <a:sym typeface="Book Antiqua"/>
            </a:endParaRPr>
          </a:p>
        </p:txBody>
      </p:sp>
      <p:sp>
        <p:nvSpPr>
          <p:cNvPr id="209" name="Google Shape;209;p42"/>
          <p:cNvSpPr txBox="1">
            <a:spLocks noGrp="1"/>
          </p:cNvSpPr>
          <p:nvPr>
            <p:ph type="body" idx="1"/>
          </p:nvPr>
        </p:nvSpPr>
        <p:spPr>
          <a:xfrm>
            <a:off x="85920" y="3771918"/>
            <a:ext cx="8972700" cy="6750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FF0000"/>
              </a:buClr>
              <a:buSzPts val="2800"/>
              <a:buFont typeface="Book Antiqua"/>
              <a:buChar char="•"/>
            </a:pPr>
            <a:r>
              <a:rPr lang="ru" sz="2800" b="1">
                <a:solidFill>
                  <a:schemeClr val="hlink"/>
                </a:solidFill>
                <a:latin typeface="Book Antiqua"/>
                <a:ea typeface="Book Antiqua"/>
                <a:cs typeface="Book Antiqua"/>
                <a:sym typeface="Book Antiqua"/>
              </a:rPr>
              <a:t>Карбонилді қосылыстардың </a:t>
            </a:r>
            <a:r>
              <a:rPr lang="ru" sz="2800" b="1">
                <a:solidFill>
                  <a:srgbClr val="FF0000"/>
                </a:solidFill>
                <a:latin typeface="Book Antiqua"/>
                <a:ea typeface="Book Antiqua"/>
                <a:cs typeface="Book Antiqua"/>
                <a:sym typeface="Book Antiqua"/>
              </a:rPr>
              <a:t>альфа сутегісі  </a:t>
            </a:r>
            <a:r>
              <a:rPr lang="ru" sz="2800" b="1">
                <a:solidFill>
                  <a:schemeClr val="hlink"/>
                </a:solidFill>
                <a:latin typeface="Book Antiqua"/>
                <a:ea typeface="Book Antiqua"/>
                <a:cs typeface="Book Antiqua"/>
                <a:sym typeface="Book Antiqua"/>
              </a:rPr>
              <a:t>жай C-H байланысқа қарағанда қышқылдығы жоғары</a:t>
            </a:r>
            <a:endParaRPr sz="2800" b="1">
              <a:solidFill>
                <a:srgbClr val="0000FF"/>
              </a:solidFill>
              <a:latin typeface="Book Antiqua"/>
              <a:ea typeface="Book Antiqua"/>
              <a:cs typeface="Book Antiqua"/>
              <a:sym typeface="Book Antiqua"/>
            </a:endParaRPr>
          </a:p>
        </p:txBody>
      </p:sp>
      <p:sp>
        <p:nvSpPr>
          <p:cNvPr id="210" name="Google Shape;210;p42"/>
          <p:cNvSpPr txBox="1"/>
          <p:nvPr/>
        </p:nvSpPr>
        <p:spPr>
          <a:xfrm>
            <a:off x="457200" y="1446601"/>
            <a:ext cx="8258100" cy="675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FF"/>
              </a:buClr>
              <a:buSzPts val="2800"/>
              <a:buFont typeface="Book Antiqua"/>
              <a:buChar char="•"/>
            </a:pPr>
            <a:r>
              <a:rPr lang="ru" sz="2800" b="1" i="0" u="none" strike="noStrike" cap="none">
                <a:solidFill>
                  <a:srgbClr val="0000FF"/>
                </a:solidFill>
                <a:latin typeface="Book Antiqua"/>
                <a:ea typeface="Book Antiqua"/>
                <a:cs typeface="Book Antiqua"/>
                <a:sym typeface="Book Antiqua"/>
              </a:rPr>
              <a:t>Карбонилді қосылыстар</a:t>
            </a:r>
            <a:endParaRPr sz="2800" b="1" i="0" u="none" strike="noStrike" cap="none">
              <a:solidFill>
                <a:srgbClr val="0000FF"/>
              </a:solidFill>
              <a:latin typeface="Book Antiqua"/>
              <a:ea typeface="Book Antiqua"/>
              <a:cs typeface="Book Antiqua"/>
              <a:sym typeface="Book Antiqua"/>
            </a:endParaRPr>
          </a:p>
        </p:txBody>
      </p:sp>
      <p:pic>
        <p:nvPicPr>
          <p:cNvPr id="211" name="Google Shape;211;p42"/>
          <p:cNvPicPr preferRelativeResize="0"/>
          <p:nvPr/>
        </p:nvPicPr>
        <p:blipFill rotWithShape="1">
          <a:blip r:embed="rId3">
            <a:alphaModFix/>
          </a:blip>
          <a:srcRect l="20178" t="13891" r="34247" b="29684"/>
          <a:stretch/>
        </p:blipFill>
        <p:spPr>
          <a:xfrm>
            <a:off x="7500958" y="482189"/>
            <a:ext cx="1153999" cy="803678"/>
          </a:xfrm>
          <a:prstGeom prst="rect">
            <a:avLst/>
          </a:prstGeom>
          <a:noFill/>
          <a:ln>
            <a:noFill/>
          </a:ln>
        </p:spPr>
      </p:pic>
      <p:pic>
        <p:nvPicPr>
          <p:cNvPr id="212" name="Google Shape;212;p42"/>
          <p:cNvPicPr preferRelativeResize="0"/>
          <p:nvPr/>
        </p:nvPicPr>
        <p:blipFill rotWithShape="1">
          <a:blip r:embed="rId4">
            <a:alphaModFix/>
          </a:blip>
          <a:srcRect l="24905" t="46527" r="16795" b="36978"/>
          <a:stretch/>
        </p:blipFill>
        <p:spPr>
          <a:xfrm>
            <a:off x="142844" y="2115142"/>
            <a:ext cx="8929751" cy="142102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3"/>
          <p:cNvSpPr txBox="1">
            <a:spLocks noGrp="1"/>
          </p:cNvSpPr>
          <p:nvPr>
            <p:ph type="title"/>
          </p:nvPr>
        </p:nvSpPr>
        <p:spPr>
          <a:xfrm>
            <a:off x="457200" y="642930"/>
            <a:ext cx="82296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Malgun Gothic"/>
              <a:buNone/>
            </a:pPr>
            <a:r>
              <a:rPr lang="ru" b="1"/>
              <a:t>Карбонил тобы (II)</a:t>
            </a:r>
            <a:endParaRPr b="1"/>
          </a:p>
        </p:txBody>
      </p:sp>
      <p:pic>
        <p:nvPicPr>
          <p:cNvPr id="218" name="Google Shape;218;p43"/>
          <p:cNvPicPr preferRelativeResize="0"/>
          <p:nvPr/>
        </p:nvPicPr>
        <p:blipFill rotWithShape="1">
          <a:blip r:embed="rId3">
            <a:alphaModFix/>
          </a:blip>
          <a:srcRect l="20178" t="13891" r="34247" b="29684"/>
          <a:stretch/>
        </p:blipFill>
        <p:spPr>
          <a:xfrm>
            <a:off x="7500958" y="589352"/>
            <a:ext cx="1153999" cy="803678"/>
          </a:xfrm>
          <a:prstGeom prst="rect">
            <a:avLst/>
          </a:prstGeom>
          <a:noFill/>
          <a:ln>
            <a:noFill/>
          </a:ln>
        </p:spPr>
      </p:pic>
      <p:sp>
        <p:nvSpPr>
          <p:cNvPr id="219" name="Google Shape;219;p43"/>
          <p:cNvSpPr txBox="1"/>
          <p:nvPr/>
        </p:nvSpPr>
        <p:spPr>
          <a:xfrm>
            <a:off x="85645" y="1894401"/>
            <a:ext cx="8972700" cy="2518200"/>
          </a:xfrm>
          <a:prstGeom prst="rect">
            <a:avLst/>
          </a:prstGeom>
          <a:noFill/>
          <a:ln>
            <a:noFill/>
          </a:ln>
        </p:spPr>
        <p:txBody>
          <a:bodyPr spcFirstLastPara="1" wrap="square" lIns="91425" tIns="45700" rIns="91425" bIns="45700" anchor="t" anchorCtr="0">
            <a:noAutofit/>
          </a:bodyPr>
          <a:lstStyle/>
          <a:p>
            <a:pPr marL="342900" marR="0" lvl="0" indent="-298450" algn="just" rtl="0">
              <a:lnSpc>
                <a:spcPct val="100000"/>
              </a:lnSpc>
              <a:spcBef>
                <a:spcPts val="0"/>
              </a:spcBef>
              <a:spcAft>
                <a:spcPts val="0"/>
              </a:spcAft>
              <a:buClr>
                <a:schemeClr val="dk1"/>
              </a:buClr>
              <a:buSzPts val="2500"/>
              <a:buFont typeface="Book Antiqua"/>
              <a:buChar char="•"/>
            </a:pPr>
            <a:r>
              <a:rPr lang="ru" sz="2500" b="1" i="0" u="none" strike="noStrike" cap="none">
                <a:solidFill>
                  <a:schemeClr val="dk1"/>
                </a:solidFill>
                <a:latin typeface="Book Antiqua"/>
                <a:ea typeface="Book Antiqua"/>
                <a:cs typeface="Book Antiqua"/>
                <a:sym typeface="Book Antiqua"/>
              </a:rPr>
              <a:t>Оттегінің электронтығыздығы көміртегіге қарағанда жоғары. Сондықтан, карбонил көміртегі электрофильді болып, осылайша нуклеофилдермен реакция жасайды. Оттегі протон және басқа Льюис қышқылдары сияқты электрофильмен реакцияласады </a:t>
            </a:r>
            <a:endParaRPr sz="2500" b="1" i="0" u="none" strike="noStrike" cap="none">
              <a:solidFill>
                <a:srgbClr val="FF0000"/>
              </a:solidFill>
              <a:latin typeface="Book Antiqua"/>
              <a:ea typeface="Book Antiqua"/>
              <a:cs typeface="Book Antiqua"/>
              <a:sym typeface="Book Antiqu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44"/>
          <p:cNvPicPr preferRelativeResize="0"/>
          <p:nvPr/>
        </p:nvPicPr>
        <p:blipFill rotWithShape="1">
          <a:blip r:embed="rId3">
            <a:alphaModFix/>
          </a:blip>
          <a:srcRect t="16492" b="7431"/>
          <a:stretch/>
        </p:blipFill>
        <p:spPr>
          <a:xfrm>
            <a:off x="832625" y="764900"/>
            <a:ext cx="7706425" cy="4378600"/>
          </a:xfrm>
          <a:prstGeom prst="rect">
            <a:avLst/>
          </a:prstGeom>
          <a:noFill/>
          <a:ln>
            <a:noFill/>
          </a:ln>
        </p:spPr>
      </p:pic>
      <p:sp>
        <p:nvSpPr>
          <p:cNvPr id="225" name="Google Shape;225;p44"/>
          <p:cNvSpPr txBox="1">
            <a:spLocks noGrp="1"/>
          </p:cNvSpPr>
          <p:nvPr>
            <p:ph type="title"/>
          </p:nvPr>
        </p:nvSpPr>
        <p:spPr>
          <a:xfrm>
            <a:off x="0" y="76200"/>
            <a:ext cx="9144000" cy="9477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800"/>
              <a:buNone/>
            </a:pPr>
            <a:r>
              <a:rPr lang="ru" b="1"/>
              <a:t>Карбонил тобы</a:t>
            </a:r>
            <a:r>
              <a:rPr lang="ru" sz="3900" b="1"/>
              <a:t> - полярлығы және пішіні</a:t>
            </a:r>
            <a:endParaRPr sz="3900" b="1"/>
          </a:p>
        </p:txBody>
      </p:sp>
      <p:sp>
        <p:nvSpPr>
          <p:cNvPr id="226" name="Google Shape;226;p44"/>
          <p:cNvSpPr txBox="1"/>
          <p:nvPr/>
        </p:nvSpPr>
        <p:spPr>
          <a:xfrm>
            <a:off x="0" y="2296450"/>
            <a:ext cx="8809800" cy="483300"/>
          </a:xfrm>
          <a:prstGeom prst="rect">
            <a:avLst/>
          </a:prstGeom>
          <a:solidFill>
            <a:srgbClr val="FFFFFF"/>
          </a:solid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ru" sz="2400" b="0" i="0" u="none" strike="noStrike" cap="none">
                <a:solidFill>
                  <a:srgbClr val="000000"/>
                </a:solidFill>
                <a:latin typeface="Book Antiqua"/>
                <a:ea typeface="Book Antiqua"/>
                <a:cs typeface="Book Antiqua"/>
                <a:sym typeface="Book Antiqua"/>
              </a:rPr>
              <a:t>электртығыздықтарының әртүрлілігінен байланысы полярлы болып келеді. </a:t>
            </a:r>
            <a:endParaRPr sz="2400" b="0" i="0" u="none" strike="noStrike" cap="none">
              <a:solidFill>
                <a:srgbClr val="000000"/>
              </a:solidFill>
              <a:latin typeface="Book Antiqua"/>
              <a:ea typeface="Book Antiqua"/>
              <a:cs typeface="Book Antiqua"/>
              <a:sym typeface="Book Antiqua"/>
            </a:endParaRPr>
          </a:p>
        </p:txBody>
      </p:sp>
      <p:sp>
        <p:nvSpPr>
          <p:cNvPr id="227" name="Google Shape;227;p44"/>
          <p:cNvSpPr txBox="1"/>
          <p:nvPr/>
        </p:nvSpPr>
        <p:spPr>
          <a:xfrm>
            <a:off x="259775" y="3285825"/>
            <a:ext cx="1740900" cy="13026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ru" sz="1800" b="0" i="0" u="none" strike="noStrike" cap="none">
                <a:solidFill>
                  <a:srgbClr val="000000"/>
                </a:solidFill>
                <a:latin typeface="Book Antiqua"/>
                <a:ea typeface="Book Antiqua"/>
                <a:cs typeface="Book Antiqua"/>
                <a:sym typeface="Book Antiqua"/>
              </a:rPr>
              <a:t>Байланыстың бұрышымен жазық 120</a:t>
            </a:r>
            <a:r>
              <a:rPr lang="ru" sz="1800" b="0" i="0" u="none" strike="noStrike" cap="none" baseline="30000">
                <a:solidFill>
                  <a:srgbClr val="000000"/>
                </a:solidFill>
                <a:latin typeface="Book Antiqua"/>
                <a:ea typeface="Book Antiqua"/>
                <a:cs typeface="Book Antiqua"/>
                <a:sym typeface="Book Antiqua"/>
              </a:rPr>
              <a:t>o</a:t>
            </a:r>
            <a:endParaRPr sz="1800" b="0" i="0" u="none" strike="noStrike" cap="none" baseline="30000">
              <a:solidFill>
                <a:srgbClr val="000000"/>
              </a:solidFill>
              <a:latin typeface="Book Antiqua"/>
              <a:ea typeface="Book Antiqua"/>
              <a:cs typeface="Book Antiqua"/>
              <a:sym typeface="Book Antiqua"/>
            </a:endParaRPr>
          </a:p>
        </p:txBody>
      </p:sp>
      <p:sp>
        <p:nvSpPr>
          <p:cNvPr id="228" name="Google Shape;228;p44"/>
          <p:cNvSpPr txBox="1"/>
          <p:nvPr/>
        </p:nvSpPr>
        <p:spPr>
          <a:xfrm>
            <a:off x="3766700" y="3236800"/>
            <a:ext cx="1585500" cy="6177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ru" sz="2000" b="0" i="0" u="none" strike="noStrike" cap="none">
                <a:solidFill>
                  <a:srgbClr val="000000"/>
                </a:solidFill>
                <a:latin typeface="Book Antiqua"/>
                <a:ea typeface="Book Antiqua"/>
                <a:cs typeface="Book Antiqua"/>
                <a:sym typeface="Book Antiqua"/>
              </a:rPr>
              <a:t>Орбиталық қабаттасу</a:t>
            </a:r>
            <a:endParaRPr sz="2000" b="0" i="0" u="none" strike="noStrike" cap="none">
              <a:solidFill>
                <a:srgbClr val="000000"/>
              </a:solidFill>
              <a:latin typeface="Book Antiqua"/>
              <a:ea typeface="Book Antiqua"/>
              <a:cs typeface="Book Antiqua"/>
              <a:sym typeface="Book Antiqua"/>
            </a:endParaRPr>
          </a:p>
        </p:txBody>
      </p:sp>
      <p:sp>
        <p:nvSpPr>
          <p:cNvPr id="229" name="Google Shape;229;p44"/>
          <p:cNvSpPr txBox="1"/>
          <p:nvPr/>
        </p:nvSpPr>
        <p:spPr>
          <a:xfrm>
            <a:off x="7520525" y="3774000"/>
            <a:ext cx="1585500" cy="4833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ru" sz="2100" b="0" i="0" u="none" strike="noStrike" cap="none">
                <a:solidFill>
                  <a:schemeClr val="dk1"/>
                </a:solidFill>
                <a:latin typeface="Malgun Gothic"/>
                <a:ea typeface="Malgun Gothic"/>
                <a:cs typeface="Malgun Gothic"/>
                <a:sym typeface="Malgun Gothic"/>
              </a:rPr>
              <a:t>жаңа орбиталі</a:t>
            </a:r>
            <a:endParaRPr sz="2100" b="0" i="0" u="none" strike="noStrike" cap="none">
              <a:solidFill>
                <a:srgbClr val="000000"/>
              </a:solidFill>
              <a:latin typeface="Malgun Gothic"/>
              <a:ea typeface="Malgun Gothic"/>
              <a:cs typeface="Malgun Gothic"/>
              <a:sym typeface="Malgun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5"/>
          <p:cNvSpPr txBox="1"/>
          <p:nvPr/>
        </p:nvSpPr>
        <p:spPr>
          <a:xfrm>
            <a:off x="52950" y="-107700"/>
            <a:ext cx="9038100" cy="7926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ru" sz="2400" b="1" i="0" u="none" strike="noStrike" cap="none">
                <a:solidFill>
                  <a:schemeClr val="dk1"/>
                </a:solidFill>
                <a:highlight>
                  <a:srgbClr val="00FFFF"/>
                </a:highlight>
                <a:latin typeface="Arial"/>
                <a:ea typeface="Arial"/>
                <a:cs typeface="Arial"/>
                <a:sym typeface="Arial"/>
              </a:rPr>
              <a:t>А</a:t>
            </a:r>
            <a:r>
              <a:rPr lang="ru" sz="1800" b="0" i="0" u="none" strike="noStrike" cap="none">
                <a:solidFill>
                  <a:schemeClr val="dk1"/>
                </a:solidFill>
                <a:highlight>
                  <a:srgbClr val="00FFFF"/>
                </a:highlight>
                <a:latin typeface="Arial"/>
                <a:ea typeface="Arial"/>
                <a:cs typeface="Arial"/>
                <a:sym typeface="Arial"/>
              </a:rPr>
              <a:t>льдегидтер мен кетондардың қасиеттері</a:t>
            </a:r>
            <a:r>
              <a:rPr lang="ru" sz="2400" b="1" i="0" u="none" strike="noStrike" cap="none">
                <a:solidFill>
                  <a:schemeClr val="dk1"/>
                </a:solidFill>
                <a:highlight>
                  <a:srgbClr val="00FFFF"/>
                </a:highlight>
                <a:latin typeface="Arial"/>
                <a:ea typeface="Arial"/>
                <a:cs typeface="Arial"/>
                <a:sym typeface="Arial"/>
              </a:rPr>
              <a:t/>
            </a:r>
            <a:br>
              <a:rPr lang="ru" sz="2400" b="1" i="0" u="none" strike="noStrike" cap="none">
                <a:solidFill>
                  <a:schemeClr val="dk1"/>
                </a:solidFill>
                <a:highlight>
                  <a:srgbClr val="00FFFF"/>
                </a:highlight>
                <a:latin typeface="Arial"/>
                <a:ea typeface="Arial"/>
                <a:cs typeface="Arial"/>
                <a:sym typeface="Arial"/>
              </a:rPr>
            </a:br>
            <a:endParaRPr sz="3000" b="1" i="0" u="none" strike="noStrike" cap="none">
              <a:solidFill>
                <a:schemeClr val="dk1"/>
              </a:solidFill>
              <a:highlight>
                <a:srgbClr val="00FFFF"/>
              </a:highlight>
              <a:latin typeface="Arial"/>
              <a:ea typeface="Arial"/>
              <a:cs typeface="Arial"/>
              <a:sym typeface="Arial"/>
            </a:endParaRPr>
          </a:p>
          <a:p>
            <a:pPr marL="0" marR="0" lvl="0" indent="0" algn="just" rtl="0">
              <a:lnSpc>
                <a:spcPct val="100000"/>
              </a:lnSpc>
              <a:spcBef>
                <a:spcPts val="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p:txBody>
      </p:sp>
      <p:sp>
        <p:nvSpPr>
          <p:cNvPr id="235" name="Google Shape;235;p45"/>
          <p:cNvSpPr txBox="1"/>
          <p:nvPr/>
        </p:nvSpPr>
        <p:spPr>
          <a:xfrm>
            <a:off x="174600" y="684900"/>
            <a:ext cx="8969400" cy="4194300"/>
          </a:xfrm>
          <a:prstGeom prst="rect">
            <a:avLst/>
          </a:prstGeom>
          <a:noFill/>
          <a:ln>
            <a:noFill/>
          </a:ln>
        </p:spPr>
        <p:txBody>
          <a:bodyPr spcFirstLastPara="1" wrap="square" lIns="91425" tIns="91425" rIns="91425" bIns="91425" anchor="t" anchorCtr="0">
            <a:noAutofit/>
          </a:bodyPr>
          <a:lstStyle/>
          <a:p>
            <a:pPr marL="457200" marR="0" lvl="0" indent="-355600" algn="just" rtl="0">
              <a:lnSpc>
                <a:spcPct val="115000"/>
              </a:lnSpc>
              <a:spcBef>
                <a:spcPts val="0"/>
              </a:spcBef>
              <a:spcAft>
                <a:spcPts val="0"/>
              </a:spcAft>
              <a:buClr>
                <a:srgbClr val="000000"/>
              </a:buClr>
              <a:buSzPts val="2000"/>
              <a:buFont typeface="Arial"/>
              <a:buChar char="●"/>
            </a:pPr>
            <a:r>
              <a:rPr lang="ru" sz="2000" b="0" i="0" u="none" strike="noStrike" cap="none">
                <a:solidFill>
                  <a:schemeClr val="dk1"/>
                </a:solidFill>
                <a:latin typeface="Arial"/>
                <a:ea typeface="Arial"/>
                <a:cs typeface="Arial"/>
                <a:sym typeface="Arial"/>
              </a:rPr>
              <a:t>альдегидтер мен кетондар көмірсутектерге қарағанда қайнау нүктесі жоғары, бірақ спирттерге қарағанда төмен. Себебі оларда О мен байланысқан Н жоқ.</a:t>
            </a:r>
            <a:endParaRPr sz="2000" b="0" i="0" u="none" strike="noStrike" cap="none">
              <a:solidFill>
                <a:schemeClr val="dk1"/>
              </a:solidFill>
              <a:latin typeface="Arial"/>
              <a:ea typeface="Arial"/>
              <a:cs typeface="Arial"/>
              <a:sym typeface="Arial"/>
            </a:endParaRPr>
          </a:p>
          <a:p>
            <a:pPr marL="457200" marR="0" lvl="0" indent="-355600" algn="just" rtl="0">
              <a:lnSpc>
                <a:spcPct val="115000"/>
              </a:lnSpc>
              <a:spcBef>
                <a:spcPts val="0"/>
              </a:spcBef>
              <a:spcAft>
                <a:spcPts val="0"/>
              </a:spcAft>
              <a:buClr>
                <a:srgbClr val="000000"/>
              </a:buClr>
              <a:buSzPts val="2000"/>
              <a:buFont typeface="Arial"/>
              <a:buChar char="●"/>
            </a:pPr>
            <a:r>
              <a:rPr lang="ru" sz="2000" b="0" i="0" u="none" strike="noStrike" cap="none">
                <a:solidFill>
                  <a:schemeClr val="dk1"/>
                </a:solidFill>
                <a:latin typeface="Arial"/>
                <a:ea typeface="Arial"/>
                <a:cs typeface="Arial"/>
                <a:sym typeface="Arial"/>
              </a:rPr>
              <a:t>альдегидтер мен кетондар </a:t>
            </a:r>
            <a:r>
              <a:rPr lang="ru" sz="2000" b="1" i="0" u="none" strike="noStrike" cap="none">
                <a:solidFill>
                  <a:srgbClr val="000000"/>
                </a:solidFill>
                <a:latin typeface="Arial"/>
                <a:ea typeface="Arial"/>
                <a:cs typeface="Arial"/>
                <a:sym typeface="Arial"/>
              </a:rPr>
              <a:t>күшті иістерге ие және жиі хош иістендіргіш немесе хош иіс ретінде пайдаланылады.</a:t>
            </a:r>
            <a:endParaRPr sz="2000" b="0" i="0" u="none" strike="noStrike" cap="none">
              <a:solidFill>
                <a:srgbClr val="000000"/>
              </a:solidFill>
              <a:latin typeface="Arial"/>
              <a:ea typeface="Arial"/>
              <a:cs typeface="Arial"/>
              <a:sym typeface="Arial"/>
            </a:endParaRPr>
          </a:p>
          <a:p>
            <a:pPr marL="457200" marR="0" lvl="0" indent="-355600" algn="just" rtl="0">
              <a:lnSpc>
                <a:spcPct val="115000"/>
              </a:lnSpc>
              <a:spcBef>
                <a:spcPts val="0"/>
              </a:spcBef>
              <a:spcAft>
                <a:spcPts val="0"/>
              </a:spcAft>
              <a:buClr>
                <a:srgbClr val="000000"/>
              </a:buClr>
              <a:buSzPts val="2000"/>
              <a:buFont typeface="Arial"/>
              <a:buChar char="●"/>
            </a:pPr>
            <a:r>
              <a:rPr lang="ru" sz="2000" b="0" i="0" u="none" strike="noStrike" cap="none">
                <a:solidFill>
                  <a:srgbClr val="000000"/>
                </a:solidFill>
                <a:latin typeface="Arial"/>
                <a:ea typeface="Arial"/>
                <a:cs typeface="Arial"/>
                <a:sym typeface="Arial"/>
              </a:rPr>
              <a:t>Кішкентай альдегидтер суда жеткілікті ериді. Үлкен альдегидтер полярлы емес және полярлы емес органикалық еріткіштерде оңай ериді.</a:t>
            </a:r>
            <a:endParaRPr sz="2000" b="1" i="0" u="none" strike="noStrike" cap="none">
              <a:solidFill>
                <a:schemeClr val="dk1"/>
              </a:solidFill>
              <a:latin typeface="Arial"/>
              <a:ea typeface="Arial"/>
              <a:cs typeface="Arial"/>
              <a:sym typeface="Arial"/>
            </a:endParaRPr>
          </a:p>
          <a:p>
            <a:pPr marL="457200" marR="0" lvl="0" indent="-355600" algn="just" rtl="0">
              <a:lnSpc>
                <a:spcPct val="115000"/>
              </a:lnSpc>
              <a:spcBef>
                <a:spcPts val="0"/>
              </a:spcBef>
              <a:spcAft>
                <a:spcPts val="0"/>
              </a:spcAft>
              <a:buClr>
                <a:schemeClr val="dk1"/>
              </a:buClr>
              <a:buSzPts val="2000"/>
              <a:buFont typeface="Arial"/>
              <a:buChar char="●"/>
            </a:pPr>
            <a:r>
              <a:rPr lang="ru" sz="2000" b="0" i="0" u="none" strike="noStrike" cap="none">
                <a:solidFill>
                  <a:schemeClr val="dk1"/>
                </a:solidFill>
                <a:latin typeface="Arial"/>
                <a:ea typeface="Arial"/>
                <a:cs typeface="Arial"/>
                <a:sym typeface="Arial"/>
              </a:rPr>
              <a:t>C1 және C2 альдегидтері бөлме температурасында газ болып табылады.</a:t>
            </a:r>
            <a:endParaRPr sz="2000" b="0" i="0" u="none" strike="noStrike" cap="none">
              <a:solidFill>
                <a:schemeClr val="dk1"/>
              </a:solidFill>
              <a:latin typeface="Arial"/>
              <a:ea typeface="Arial"/>
              <a:cs typeface="Arial"/>
              <a:sym typeface="Arial"/>
            </a:endParaRPr>
          </a:p>
          <a:p>
            <a:pPr marL="457200" marR="0" lvl="0" indent="-355600" algn="just" rtl="0">
              <a:lnSpc>
                <a:spcPct val="115000"/>
              </a:lnSpc>
              <a:spcBef>
                <a:spcPts val="0"/>
              </a:spcBef>
              <a:spcAft>
                <a:spcPts val="0"/>
              </a:spcAft>
              <a:buClr>
                <a:schemeClr val="dk1"/>
              </a:buClr>
              <a:buSzPts val="2000"/>
              <a:buFont typeface="Arial"/>
              <a:buChar char="●"/>
            </a:pPr>
            <a:r>
              <a:rPr lang="ru" sz="2000" b="0" i="0" u="none" strike="noStrike" cap="none">
                <a:solidFill>
                  <a:schemeClr val="dk1"/>
                </a:solidFill>
                <a:latin typeface="Arial"/>
                <a:ea typeface="Arial"/>
                <a:cs typeface="Arial"/>
                <a:sym typeface="Arial"/>
              </a:rPr>
              <a:t>C3-ден C11 түзу тізбегімен қаныққан альдегидтер сұйықтықтар болып табылады, ал жоғары</a:t>
            </a:r>
            <a:r>
              <a:rPr lang="ru" sz="2000" b="0" i="0" u="none" strike="noStrike" cap="none">
                <a:solidFill>
                  <a:srgbClr val="FF0000"/>
                </a:solidFill>
                <a:latin typeface="Arial"/>
                <a:ea typeface="Arial"/>
                <a:cs typeface="Arial"/>
                <a:sym typeface="Arial"/>
              </a:rPr>
              <a:t> </a:t>
            </a:r>
            <a:r>
              <a:rPr lang="ru" sz="2000" b="0" i="0" u="none" strike="noStrike" cap="none">
                <a:solidFill>
                  <a:schemeClr val="dk1"/>
                </a:solidFill>
                <a:latin typeface="Arial"/>
                <a:ea typeface="Arial"/>
                <a:cs typeface="Arial"/>
                <a:sym typeface="Arial"/>
              </a:rPr>
              <a:t>алдегидтер қатты </a:t>
            </a:r>
            <a:endParaRPr sz="2000" b="0" i="0" u="none" strike="noStrike" cap="none">
              <a:solidFill>
                <a:srgbClr val="FF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46" descr="Картинки по запросу long aldehyde"/>
          <p:cNvPicPr preferRelativeResize="0"/>
          <p:nvPr/>
        </p:nvPicPr>
        <p:blipFill rotWithShape="1">
          <a:blip r:embed="rId3">
            <a:alphaModFix/>
          </a:blip>
          <a:srcRect/>
          <a:stretch/>
        </p:blipFill>
        <p:spPr>
          <a:xfrm rot="-1792329">
            <a:off x="456019" y="21645"/>
            <a:ext cx="2497335" cy="2497335"/>
          </a:xfrm>
          <a:prstGeom prst="rect">
            <a:avLst/>
          </a:prstGeom>
          <a:noFill/>
          <a:ln>
            <a:noFill/>
          </a:ln>
        </p:spPr>
      </p:pic>
      <p:sp>
        <p:nvSpPr>
          <p:cNvPr id="241" name="Google Shape;241;p46"/>
          <p:cNvSpPr txBox="1"/>
          <p:nvPr/>
        </p:nvSpPr>
        <p:spPr>
          <a:xfrm>
            <a:off x="0" y="0"/>
            <a:ext cx="9038100" cy="5952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rgbClr val="000000"/>
              </a:buClr>
              <a:buSzPts val="2200"/>
              <a:buFont typeface="Arial"/>
              <a:buNone/>
            </a:pPr>
            <a:r>
              <a:rPr lang="ru" sz="2200" b="0" i="0" u="none" strike="noStrike" cap="none">
                <a:solidFill>
                  <a:schemeClr val="dk1"/>
                </a:solidFill>
                <a:latin typeface="Arial"/>
                <a:ea typeface="Arial"/>
                <a:cs typeface="Arial"/>
                <a:sym typeface="Arial"/>
              </a:rPr>
              <a:t>Альдегидтер мен кетондардың полярлығы, сутектік байланысы және суда ерігіштігі арасындағы өзара байланыстың мысалдары</a:t>
            </a:r>
            <a:endParaRPr sz="22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Arial"/>
              <a:ea typeface="Arial"/>
              <a:cs typeface="Arial"/>
              <a:sym typeface="Arial"/>
            </a:endParaRPr>
          </a:p>
        </p:txBody>
      </p:sp>
      <p:sp>
        <p:nvSpPr>
          <p:cNvPr id="242" name="Google Shape;242;p46"/>
          <p:cNvSpPr txBox="1"/>
          <p:nvPr/>
        </p:nvSpPr>
        <p:spPr>
          <a:xfrm>
            <a:off x="3254775" y="864572"/>
            <a:ext cx="5912400" cy="87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ru" sz="1600" b="0" i="0" u="none" strike="noStrike" cap="none">
                <a:solidFill>
                  <a:schemeClr val="dk1"/>
                </a:solidFill>
                <a:latin typeface="Arial"/>
                <a:ea typeface="Arial"/>
                <a:cs typeface="Arial"/>
                <a:sym typeface="Arial"/>
              </a:rPr>
              <a:t>ұзын тізбек, сондықтан полярлы емес.</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ru" sz="1600" b="0" i="0" u="none" strike="noStrike" cap="none">
                <a:solidFill>
                  <a:schemeClr val="dk1"/>
                </a:solidFill>
                <a:latin typeface="Arial"/>
                <a:ea typeface="Arial"/>
                <a:cs typeface="Arial"/>
                <a:sym typeface="Arial"/>
              </a:rPr>
              <a:t>Полярлы емес, сондықтан суда ерімейді.</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ru" sz="1600" b="0" i="0" u="none" strike="noStrike" cap="none">
                <a:solidFill>
                  <a:schemeClr val="dk1"/>
                </a:solidFill>
                <a:latin typeface="Arial"/>
                <a:ea typeface="Arial"/>
                <a:cs typeface="Arial"/>
                <a:sym typeface="Arial"/>
              </a:rPr>
              <a:t>Полярлы емес, яғни полярсыз ерітіндіде еріткіштігі жоғары</a:t>
            </a:r>
            <a:endParaRPr sz="1600" b="0" i="0" u="none" strike="noStrike" cap="none">
              <a:solidFill>
                <a:schemeClr val="dk1"/>
              </a:solidFill>
              <a:latin typeface="Arial"/>
              <a:ea typeface="Arial"/>
              <a:cs typeface="Arial"/>
              <a:sym typeface="Arial"/>
            </a:endParaRPr>
          </a:p>
        </p:txBody>
      </p:sp>
      <p:pic>
        <p:nvPicPr>
          <p:cNvPr id="243" name="Google Shape;243;p46" descr="Картинки по запросу small aldehyde"/>
          <p:cNvPicPr preferRelativeResize="0"/>
          <p:nvPr/>
        </p:nvPicPr>
        <p:blipFill rotWithShape="1">
          <a:blip r:embed="rId4">
            <a:alphaModFix/>
          </a:blip>
          <a:srcRect/>
          <a:stretch/>
        </p:blipFill>
        <p:spPr>
          <a:xfrm>
            <a:off x="1893550" y="1591700"/>
            <a:ext cx="1232157" cy="993900"/>
          </a:xfrm>
          <a:prstGeom prst="rect">
            <a:avLst/>
          </a:prstGeom>
          <a:noFill/>
          <a:ln>
            <a:noFill/>
          </a:ln>
        </p:spPr>
      </p:pic>
      <p:sp>
        <p:nvSpPr>
          <p:cNvPr id="244" name="Google Shape;244;p46"/>
          <p:cNvSpPr txBox="1"/>
          <p:nvPr/>
        </p:nvSpPr>
        <p:spPr>
          <a:xfrm>
            <a:off x="3307725" y="1717625"/>
            <a:ext cx="5654100" cy="79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ru" sz="1600" b="0" i="0" u="none" strike="noStrike" cap="none">
                <a:solidFill>
                  <a:schemeClr val="dk1"/>
                </a:solidFill>
                <a:latin typeface="Arial"/>
                <a:ea typeface="Arial"/>
                <a:cs typeface="Arial"/>
                <a:sym typeface="Arial"/>
              </a:rPr>
              <a:t>қысқа тізбек, полярлы.</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ru" sz="1600" b="0" i="0" u="none" strike="noStrike" cap="none">
                <a:solidFill>
                  <a:schemeClr val="dk1"/>
                </a:solidFill>
                <a:latin typeface="Arial"/>
                <a:ea typeface="Arial"/>
                <a:cs typeface="Arial"/>
                <a:sym typeface="Arial"/>
              </a:rPr>
              <a:t>полярлы, сондықтан суда ериді.</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ru" sz="1600" b="0" i="0" u="none" strike="noStrike" cap="none">
                <a:solidFill>
                  <a:schemeClr val="dk1"/>
                </a:solidFill>
                <a:latin typeface="Arial"/>
                <a:ea typeface="Arial"/>
                <a:cs typeface="Arial"/>
                <a:sym typeface="Arial"/>
              </a:rPr>
              <a:t>полярлы, полярлы емес еріткіштерде ерігіштігі төмен</a:t>
            </a:r>
            <a:endParaRPr sz="1600" b="0" i="0" u="none" strike="noStrike" cap="none">
              <a:solidFill>
                <a:schemeClr val="dk1"/>
              </a:solidFill>
              <a:latin typeface="Arial"/>
              <a:ea typeface="Arial"/>
              <a:cs typeface="Arial"/>
              <a:sym typeface="Arial"/>
            </a:endParaRPr>
          </a:p>
        </p:txBody>
      </p:sp>
      <p:pic>
        <p:nvPicPr>
          <p:cNvPr id="245" name="Google Shape;245;p46" descr="Картинки по запросу small aldehyde hydrogen bond"/>
          <p:cNvPicPr preferRelativeResize="0"/>
          <p:nvPr/>
        </p:nvPicPr>
        <p:blipFill rotWithShape="1">
          <a:blip r:embed="rId5">
            <a:alphaModFix/>
          </a:blip>
          <a:srcRect l="16740" t="23478" r="14483" b="32237"/>
          <a:stretch/>
        </p:blipFill>
        <p:spPr>
          <a:xfrm>
            <a:off x="-13725" y="2593538"/>
            <a:ext cx="5089475" cy="2454375"/>
          </a:xfrm>
          <a:prstGeom prst="rect">
            <a:avLst/>
          </a:prstGeom>
          <a:noFill/>
          <a:ln>
            <a:noFill/>
          </a:ln>
        </p:spPr>
      </p:pic>
      <p:sp>
        <p:nvSpPr>
          <p:cNvPr id="246" name="Google Shape;246;p46"/>
          <p:cNvSpPr txBox="1"/>
          <p:nvPr/>
        </p:nvSpPr>
        <p:spPr>
          <a:xfrm>
            <a:off x="4888350" y="2687550"/>
            <a:ext cx="4149600" cy="2454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000000"/>
              </a:buClr>
              <a:buSzPts val="1800"/>
              <a:buFont typeface="Arial"/>
              <a:buChar char="●"/>
            </a:pPr>
            <a:r>
              <a:rPr lang="ru" sz="1800" b="0" i="0" u="none" strike="noStrike" cap="none">
                <a:solidFill>
                  <a:srgbClr val="000000"/>
                </a:solidFill>
                <a:latin typeface="Arial"/>
                <a:ea typeface="Arial"/>
                <a:cs typeface="Arial"/>
                <a:sym typeface="Arial"/>
              </a:rPr>
              <a:t>Спирттер үшін жақсы еріткіштер</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ru" sz="1800" b="0" i="0" u="none" strike="noStrike" cap="none">
                <a:solidFill>
                  <a:srgbClr val="000000"/>
                </a:solidFill>
                <a:latin typeface="Arial"/>
                <a:ea typeface="Arial"/>
                <a:cs typeface="Arial"/>
                <a:sym typeface="Arial"/>
              </a:rPr>
              <a:t>Карбонилдің оттегідегі жұптаспаған жұп электрондары OH немесе N⧿H сутегі байланысын қабылдай алады</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ru" sz="1800" b="0" i="0" u="none" strike="noStrike" cap="none">
                <a:solidFill>
                  <a:srgbClr val="000000"/>
                </a:solidFill>
                <a:latin typeface="Arial"/>
                <a:ea typeface="Arial"/>
                <a:cs typeface="Arial"/>
                <a:sym typeface="Arial"/>
              </a:rPr>
              <a:t>Ацетон және ацетальдегид сумен араласады</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1390</Words>
  <Application>Microsoft Office PowerPoint</Application>
  <PresentationFormat>Экран (16:9)</PresentationFormat>
  <Paragraphs>187</Paragraphs>
  <Slides>26</Slides>
  <Notes>26</Notes>
  <HiddenSlides>0</HiddenSlides>
  <MMClips>0</MMClips>
  <ScaleCrop>false</ScaleCrop>
  <HeadingPairs>
    <vt:vector size="6" baseType="variant">
      <vt:variant>
        <vt:lpstr>Использованные шрифты</vt:lpstr>
      </vt:variant>
      <vt:variant>
        <vt:i4>6</vt:i4>
      </vt:variant>
      <vt:variant>
        <vt:lpstr>Тема</vt:lpstr>
      </vt:variant>
      <vt:variant>
        <vt:i4>3</vt:i4>
      </vt:variant>
      <vt:variant>
        <vt:lpstr>Заголовки слайдов</vt:lpstr>
      </vt:variant>
      <vt:variant>
        <vt:i4>26</vt:i4>
      </vt:variant>
    </vt:vector>
  </HeadingPairs>
  <TitlesOfParts>
    <vt:vector size="35" baseType="lpstr">
      <vt:lpstr>Arial</vt:lpstr>
      <vt:lpstr>Times New Roman</vt:lpstr>
      <vt:lpstr>Georgia</vt:lpstr>
      <vt:lpstr>Calibri</vt:lpstr>
      <vt:lpstr>Book Antiqua</vt:lpstr>
      <vt:lpstr>Malgun Gothic</vt:lpstr>
      <vt:lpstr>Simple Light</vt:lpstr>
      <vt:lpstr>Simple Light</vt:lpstr>
      <vt:lpstr>Office 테마</vt:lpstr>
      <vt:lpstr>әл-Фараби атындағы Қазақ Ұлттық университеті Жоғарғы медицина мектебі  </vt:lpstr>
      <vt:lpstr>Лекция соңында сіз келесі мәліметтерді игере аласыз:</vt:lpstr>
      <vt:lpstr>Әдебиет</vt:lpstr>
      <vt:lpstr>Презентация PowerPoint</vt:lpstr>
      <vt:lpstr>Карбонил тобы (I)</vt:lpstr>
      <vt:lpstr>Карбонил тобы (II)</vt:lpstr>
      <vt:lpstr>Карбонил тобы - полярлығы және пішіні</vt:lpstr>
      <vt:lpstr>Презентация PowerPoint</vt:lpstr>
      <vt:lpstr>Презентация PowerPoint</vt:lpstr>
      <vt:lpstr>Альдегидтердің номенклатурасы</vt:lpstr>
      <vt:lpstr>Кетондардың номенклатурасы</vt:lpstr>
      <vt:lpstr>Альдегидтер мен кетондардың алынуы</vt:lpstr>
      <vt:lpstr>Альдегидтер мен кетондардың реакциясы</vt:lpstr>
      <vt:lpstr>Презентация PowerPoint</vt:lpstr>
      <vt:lpstr>Презентация PowerPoint</vt:lpstr>
      <vt:lpstr>Презентация PowerPoint</vt:lpstr>
      <vt:lpstr>Презентация PowerPoint</vt:lpstr>
      <vt:lpstr>Кейс: Кокаиннің химиясы</vt:lpstr>
      <vt:lpstr>Кейс: Кокаиннің химиясы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әл-Фараби атындағы Қазақ Ұлттық университеті Жоғарғы медицина мектебі  </dc:title>
  <dc:creator>Lenovo</dc:creator>
  <cp:lastModifiedBy>Aliya</cp:lastModifiedBy>
  <cp:revision>2</cp:revision>
  <dcterms:modified xsi:type="dcterms:W3CDTF">2020-04-22T16:32:19Z</dcterms:modified>
</cp:coreProperties>
</file>